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3" r:id="rId5"/>
    <p:sldId id="274" r:id="rId6"/>
    <p:sldId id="261" r:id="rId7"/>
    <p:sldId id="263" r:id="rId8"/>
    <p:sldId id="275" r:id="rId9"/>
    <p:sldId id="264" r:id="rId10"/>
    <p:sldId id="276" r:id="rId11"/>
    <p:sldId id="266" r:id="rId12"/>
    <p:sldId id="267" r:id="rId13"/>
    <p:sldId id="269" r:id="rId14"/>
    <p:sldId id="270" r:id="rId15"/>
    <p:sldId id="272" r:id="rId16"/>
    <p:sldId id="271" r:id="rId17"/>
    <p:sldId id="277" r:id="rId18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C780F5-848C-4E16-A1EC-50C2F8A0D71E}">
          <p14:sldIdLst>
            <p14:sldId id="256"/>
            <p14:sldId id="259"/>
            <p14:sldId id="257"/>
            <p14:sldId id="273"/>
            <p14:sldId id="274"/>
            <p14:sldId id="261"/>
            <p14:sldId id="263"/>
            <p14:sldId id="275"/>
            <p14:sldId id="264"/>
            <p14:sldId id="276"/>
            <p14:sldId id="266"/>
            <p14:sldId id="267"/>
            <p14:sldId id="269"/>
            <p14:sldId id="270"/>
            <p14:sldId id="272"/>
            <p14:sldId id="27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gita Milerienė" initials="JM" lastIdx="1" clrIdx="0">
    <p:extLst>
      <p:ext uri="{19B8F6BF-5375-455C-9EA6-DF929625EA0E}">
        <p15:presenceInfo xmlns:p15="http://schemas.microsoft.com/office/powerpoint/2012/main" userId="S-1-5-21-435918606-2984255037-1919720017-16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80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358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7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74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30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4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427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40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82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930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062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9E39-E32E-4BD7-A7B3-ED6F7E7B2451}" type="datetimeFigureOut">
              <a:rPr lang="lt-LT" smtClean="0"/>
              <a:t>2018-05-03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09A0-A8C8-4F4B-B6F4-5DB1E07A3F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25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19331"/>
            <a:ext cx="9849394" cy="5867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943" y="121712"/>
            <a:ext cx="606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 smtClean="0">
                <a:latin typeface="+mj-lt"/>
              </a:rPr>
              <a:t>Mokėjimo prašymo pateikimas per VSF IS</a:t>
            </a:r>
            <a:endParaRPr lang="lt-LT" sz="2800" b="1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2639" y="1262743"/>
            <a:ext cx="3374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b="1" dirty="0" smtClean="0">
                <a:solidFill>
                  <a:srgbClr val="FF0000"/>
                </a:solidFill>
              </a:rPr>
              <a:t>Pasirenkamas meniu punktas „Mokėjimo prašymai“</a:t>
            </a:r>
            <a:endParaRPr lang="lt-LT" sz="11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777" y="3030583"/>
            <a:ext cx="101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b="1" dirty="0" smtClean="0">
                <a:solidFill>
                  <a:srgbClr val="FF0000"/>
                </a:solidFill>
              </a:rPr>
              <a:t>Pasirenkamas projektas, kurio MP bus teikimas</a:t>
            </a:r>
            <a:endParaRPr lang="lt-LT" sz="11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1451" y="3630747"/>
            <a:ext cx="11321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b="1" dirty="0" smtClean="0">
                <a:solidFill>
                  <a:srgbClr val="FF0000"/>
                </a:solidFill>
              </a:rPr>
              <a:t>Spaudžiamas </a:t>
            </a:r>
            <a:r>
              <a:rPr lang="lt-LT" sz="1100" b="1" dirty="0">
                <a:solidFill>
                  <a:srgbClr val="FF0000"/>
                </a:solidFill>
              </a:rPr>
              <a:t>redagavimo </a:t>
            </a:r>
            <a:r>
              <a:rPr lang="lt-LT" sz="1100" b="1" dirty="0" smtClean="0">
                <a:solidFill>
                  <a:srgbClr val="FF0000"/>
                </a:solidFill>
              </a:rPr>
              <a:t>mygtukas</a:t>
            </a:r>
            <a:endParaRPr lang="lt-LT" sz="1100" b="1" dirty="0">
              <a:solidFill>
                <a:srgbClr val="FF0000"/>
              </a:solidFill>
            </a:endParaRPr>
          </a:p>
          <a:p>
            <a:endParaRPr lang="lt-LT" sz="1000" dirty="0"/>
          </a:p>
        </p:txBody>
      </p:sp>
      <p:sp>
        <p:nvSpPr>
          <p:cNvPr id="8" name="Rectangle 7"/>
          <p:cNvSpPr/>
          <p:nvPr/>
        </p:nvSpPr>
        <p:spPr>
          <a:xfrm>
            <a:off x="3526971" y="5991497"/>
            <a:ext cx="3400697" cy="27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3701143" y="5991497"/>
            <a:ext cx="64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Mokėjimo prašymai visuomet teikiami iš eilės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23" y="709424"/>
            <a:ext cx="6313752" cy="5717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4003" y="863871"/>
            <a:ext cx="3481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Keliant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dokument</a:t>
            </a:r>
            <a:r>
              <a:rPr lang="lt-LT" b="1" dirty="0" smtClean="0">
                <a:solidFill>
                  <a:srgbClr val="FF0000"/>
                </a:solidFill>
              </a:rPr>
              <a:t>ą, kurio atitikmens nėra dokumentų sąraše, pasirenkamas dokumento tipas „Kita“ ir būtinai įrašoma pastaba, nurodant pateiktą dokumentą.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072" y="0"/>
            <a:ext cx="833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dokumentų sukėlimas į VSFIS</a:t>
            </a:r>
            <a:endParaRPr lang="lt-L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4" y="857526"/>
            <a:ext cx="9117225" cy="5604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2764" y="191068"/>
            <a:ext cx="773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dokumentų sukėlimas į VSFIS</a:t>
            </a:r>
            <a:endParaRPr lang="lt-LT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303" y="6277650"/>
            <a:ext cx="92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Pasitikrinama, ar sukelti visi būtini dokumentai.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636431"/>
            <a:ext cx="7829006" cy="5928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731" y="113211"/>
            <a:ext cx="344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 smtClean="0">
                <a:latin typeface="+mj-lt"/>
              </a:rPr>
              <a:t>MP pateikimas</a:t>
            </a:r>
            <a:endParaRPr lang="lt-LT" sz="2800" b="1" u="sng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14" y="3600773"/>
            <a:ext cx="5565841" cy="309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3326" y="4153684"/>
            <a:ext cx="16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rgbClr val="FF0000"/>
                </a:solidFill>
              </a:rPr>
              <a:t>Pateikiant mokėjimo prašymą būtina nurodyti </a:t>
            </a:r>
            <a:r>
              <a:rPr lang="lt-LT" sz="1000" b="1" dirty="0" smtClean="0">
                <a:solidFill>
                  <a:srgbClr val="FF0000"/>
                </a:solidFill>
              </a:rPr>
              <a:t>jo numerį</a:t>
            </a:r>
            <a:endParaRPr lang="lt-LT" sz="1000" b="1" dirty="0">
              <a:solidFill>
                <a:srgbClr val="FF0000"/>
              </a:solidFill>
            </a:endParaRPr>
          </a:p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463566" y="1410788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 smtClean="0">
                <a:solidFill>
                  <a:srgbClr val="FF0000"/>
                </a:solidFill>
              </a:rPr>
              <a:t>1.</a:t>
            </a:r>
            <a:endParaRPr lang="lt-LT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463" y="4153684"/>
            <a:ext cx="44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solidFill>
                  <a:srgbClr val="FF0000"/>
                </a:solidFill>
              </a:rPr>
              <a:t>2.</a:t>
            </a:r>
            <a:endParaRPr lang="lt-LT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470" y="1457426"/>
            <a:ext cx="95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Tik paspaudus mygtuką „</a:t>
            </a:r>
            <a:r>
              <a:rPr lang="lt-LT" b="1" i="1" dirty="0" smtClean="0">
                <a:solidFill>
                  <a:srgbClr val="FF0000"/>
                </a:solidFill>
              </a:rPr>
              <a:t>Pateikti mokėjimo prašymą</a:t>
            </a:r>
            <a:r>
              <a:rPr lang="lt-LT" b="1" dirty="0" smtClean="0">
                <a:solidFill>
                  <a:srgbClr val="FF0000"/>
                </a:solidFill>
              </a:rPr>
              <a:t>“, jis bus pateiktas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37" y="870858"/>
            <a:ext cx="10182132" cy="5236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232" y="200297"/>
            <a:ext cx="505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 smtClean="0">
                <a:latin typeface="+mj-lt"/>
              </a:rPr>
              <a:t>MP būsenos</a:t>
            </a:r>
            <a:endParaRPr lang="lt-LT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82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997001"/>
            <a:ext cx="11088350" cy="499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6" y="165463"/>
            <a:ext cx="4127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būsenos</a:t>
            </a: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709851" y="5930537"/>
            <a:ext cx="710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Mokėjimo prašymas yra vertinamas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1100004"/>
            <a:ext cx="10842171" cy="5115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812" y="236101"/>
            <a:ext cx="34224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būsenos</a:t>
            </a: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579224" y="5632414"/>
            <a:ext cx="808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Kai mokėjimo prašymo būsena „</a:t>
            </a:r>
            <a:r>
              <a:rPr lang="lt-LT" b="1" i="1" dirty="0" smtClean="0">
                <a:solidFill>
                  <a:srgbClr val="FF0000"/>
                </a:solidFill>
              </a:rPr>
              <a:t>Rasti neatitikimai</a:t>
            </a:r>
            <a:r>
              <a:rPr lang="lt-LT" b="1" dirty="0" smtClean="0">
                <a:solidFill>
                  <a:srgbClr val="FF0000"/>
                </a:solidFill>
              </a:rPr>
              <a:t>“, tuomet galima jį tikslinti ar įkelti trūkstamus dokumentus.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6" y="883511"/>
            <a:ext cx="10206718" cy="4599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26" y="191589"/>
            <a:ext cx="42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 smtClean="0">
                <a:latin typeface="+mj-lt"/>
              </a:rPr>
              <a:t>MP būsenos</a:t>
            </a:r>
            <a:endParaRPr lang="lt-LT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34B4E0B-8B94-4BAE-8F1E-61916BD8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5" t="8687" r="8693" b="17223"/>
          <a:stretch/>
        </p:blipFill>
        <p:spPr>
          <a:xfrm>
            <a:off x="3936856" y="1690688"/>
            <a:ext cx="4387955" cy="4437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5614" y="745243"/>
            <a:ext cx="655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A</a:t>
            </a:r>
            <a:r>
              <a:rPr lang="lt-LT" sz="4000" b="1" dirty="0" smtClean="0">
                <a:latin typeface="+mj-lt"/>
              </a:rPr>
              <a:t>ČIŪ UŽ DĖME</a:t>
            </a:r>
            <a:r>
              <a:rPr lang="lt-LT" sz="4000" dirty="0" smtClean="0"/>
              <a:t>SĮ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4589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289" y="165463"/>
            <a:ext cx="885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u="sng" dirty="0" smtClean="0"/>
              <a:t>Būtinos užpildyti MP dalys</a:t>
            </a:r>
            <a:endParaRPr lang="lt-LT" sz="2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8" y="1190905"/>
            <a:ext cx="11263779" cy="46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5"/>
            <a:ext cx="8767354" cy="549275"/>
          </a:xfrm>
        </p:spPr>
        <p:txBody>
          <a:bodyPr>
            <a:normAutofit/>
          </a:bodyPr>
          <a:lstStyle/>
          <a:p>
            <a:r>
              <a:rPr lang="lt-LT" sz="2800" b="1" u="sng" dirty="0" smtClean="0"/>
              <a:t>MP pildymas: deklaruotos išlaidos.</a:t>
            </a:r>
            <a:r>
              <a:rPr lang="lt-LT" sz="2800" b="1" dirty="0" smtClean="0"/>
              <a:t> 1 žingsnis</a:t>
            </a:r>
            <a:endParaRPr lang="lt-LT" sz="2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651" y="844730"/>
            <a:ext cx="9493864" cy="5251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0193" y="943792"/>
            <a:ext cx="471135" cy="40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9771" y="531223"/>
            <a:ext cx="400595" cy="38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311" y="4028726"/>
            <a:ext cx="493340" cy="4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119" y="2786743"/>
            <a:ext cx="348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  <a:latin typeface="+mj-lt"/>
              </a:rPr>
              <a:t>1. </a:t>
            </a:r>
            <a:endParaRPr lang="lt-LT" sz="1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291" y="2786743"/>
            <a:ext cx="2638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  <a:latin typeface="+mj-lt"/>
              </a:rPr>
              <a:t>Pasirenkamas meniu punktas</a:t>
            </a:r>
            <a:endParaRPr lang="lt-LT" sz="1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8503" y="4571999"/>
            <a:ext cx="42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  <a:latin typeface="+mj-lt"/>
              </a:rPr>
              <a:t>2.</a:t>
            </a:r>
            <a:endParaRPr lang="lt-LT" sz="1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7147" y="470847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000" b="1" dirty="0" smtClean="0">
                <a:solidFill>
                  <a:srgbClr val="FF0000"/>
                </a:solidFill>
              </a:rPr>
              <a:t>Spaudžiamas </a:t>
            </a:r>
            <a:r>
              <a:rPr lang="lt-LT" sz="1000" b="1" dirty="0">
                <a:solidFill>
                  <a:srgbClr val="FF0000"/>
                </a:solidFill>
              </a:rPr>
              <a:t>redagavimo </a:t>
            </a:r>
            <a:r>
              <a:rPr lang="lt-LT" sz="1000" b="1" dirty="0" smtClean="0">
                <a:solidFill>
                  <a:srgbClr val="FF0000"/>
                </a:solidFill>
              </a:rPr>
              <a:t>mygtukas</a:t>
            </a:r>
            <a:endParaRPr lang="lt-LT" sz="1000" b="1" dirty="0">
              <a:solidFill>
                <a:srgbClr val="FF0000"/>
              </a:solidFill>
            </a:endParaRPr>
          </a:p>
          <a:p>
            <a:endParaRPr lang="lt-L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22" y="641516"/>
            <a:ext cx="8621487" cy="596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120" y="0"/>
            <a:ext cx="74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</a:t>
            </a:r>
            <a:r>
              <a:rPr lang="lt-LT" sz="2800" b="1" u="sng" dirty="0" smtClean="0">
                <a:latin typeface="+mj-lt"/>
              </a:rPr>
              <a:t>deklaruotos išlaidos. 2 žingsnis</a:t>
            </a:r>
            <a:endParaRPr lang="lt-LT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1" y="5436581"/>
            <a:ext cx="1053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Suvedama   deklaruojama suma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4093" y="6108875"/>
            <a:ext cx="287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2.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977" y="5436581"/>
            <a:ext cx="313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1. </a:t>
            </a:r>
            <a:endParaRPr lang="lt-L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59" y="1219200"/>
            <a:ext cx="10874175" cy="4806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759" y="243841"/>
            <a:ext cx="82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deklaruotos </a:t>
            </a:r>
            <a:r>
              <a:rPr lang="lt-LT" sz="2800" b="1" u="sng" dirty="0" smtClean="0">
                <a:latin typeface="+mj-lt"/>
              </a:rPr>
              <a:t>išlaidos.</a:t>
            </a:r>
            <a:r>
              <a:rPr lang="lt-LT" sz="2800" b="1" dirty="0" smtClean="0">
                <a:latin typeface="+mj-lt"/>
              </a:rPr>
              <a:t> 3 žingsnis</a:t>
            </a:r>
            <a:endParaRPr lang="lt-LT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7" y="6086881"/>
            <a:ext cx="840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Suvedus ir išsaugojus informaciją, ji matoma MP dalyje „</a:t>
            </a:r>
            <a:r>
              <a:rPr lang="lt-LT" b="1" i="1" dirty="0" smtClean="0">
                <a:solidFill>
                  <a:srgbClr val="FF0000"/>
                </a:solidFill>
              </a:rPr>
              <a:t>Deklaruotos išlaidos</a:t>
            </a:r>
            <a:r>
              <a:rPr lang="lt-LT" b="1" dirty="0" smtClean="0">
                <a:solidFill>
                  <a:srgbClr val="FF0000"/>
                </a:solidFill>
              </a:rPr>
              <a:t>“ 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43" y="931386"/>
            <a:ext cx="6663082" cy="249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415" y="147339"/>
            <a:ext cx="393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 smtClean="0">
                <a:latin typeface="+mj-lt"/>
              </a:rPr>
              <a:t>MP pildymas: rodikliai</a:t>
            </a:r>
            <a:endParaRPr lang="lt-LT" sz="2800" b="1" u="sng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923" y="670559"/>
            <a:ext cx="4705488" cy="531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6" y="3579652"/>
            <a:ext cx="6592236" cy="2425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360" y="1054013"/>
            <a:ext cx="44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 </a:t>
            </a:r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4604" y="562054"/>
            <a:ext cx="4267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 </a:t>
            </a:r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774" y="3701142"/>
            <a:ext cx="4350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 </a:t>
            </a:r>
            <a:endParaRPr lang="lt-LT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949" y="1423345"/>
            <a:ext cx="2682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Pasirenkamas meniu punktas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8570" y="3326439"/>
            <a:ext cx="2046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Suvedama ir išsaugoma informacija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496" y="5986789"/>
            <a:ext cx="653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Suvedus ir išsaugojus informaciją, ji matoma </a:t>
            </a:r>
            <a:r>
              <a:rPr lang="lt-LT" b="1" dirty="0" smtClean="0">
                <a:solidFill>
                  <a:srgbClr val="FF0000"/>
                </a:solidFill>
              </a:rPr>
              <a:t>MP dalyje „</a:t>
            </a:r>
            <a:r>
              <a:rPr lang="lt-LT" b="1" i="1" dirty="0" smtClean="0">
                <a:solidFill>
                  <a:srgbClr val="FF0000"/>
                </a:solidFill>
              </a:rPr>
              <a:t>Rodikliai</a:t>
            </a:r>
            <a:r>
              <a:rPr lang="lt-LT" b="1" dirty="0" smtClean="0">
                <a:solidFill>
                  <a:srgbClr val="FF0000"/>
                </a:solidFill>
              </a:rPr>
              <a:t>“ 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406" y="1423345"/>
            <a:ext cx="44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rgbClr val="FF0000"/>
                </a:solidFill>
              </a:rPr>
              <a:t>1.</a:t>
            </a:r>
          </a:p>
          <a:p>
            <a:endParaRPr lang="lt-LT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8890768" y="3326439"/>
            <a:ext cx="31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rgbClr val="FF0000"/>
                </a:solidFill>
              </a:rPr>
              <a:t>2.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960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9" y="1250670"/>
            <a:ext cx="10699484" cy="3640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977" y="304800"/>
            <a:ext cx="8682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</a:t>
            </a:r>
            <a:r>
              <a:rPr lang="lt-LT" sz="2800" b="1" u="sng" dirty="0" smtClean="0">
                <a:latin typeface="+mj-lt"/>
              </a:rPr>
              <a:t>dokumentų sukėlimas į VSFIS.</a:t>
            </a:r>
            <a:r>
              <a:rPr lang="lt-LT" sz="2800" b="1" dirty="0" smtClean="0">
                <a:latin typeface="+mj-lt"/>
              </a:rPr>
              <a:t> 1 žingsnis</a:t>
            </a:r>
            <a:endParaRPr lang="lt-LT" sz="2800" b="1" dirty="0">
              <a:latin typeface="+mj-lt"/>
            </a:endParaRPr>
          </a:p>
          <a:p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6836229" y="2603863"/>
            <a:ext cx="3248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Pasirenkamas meniu punktas „Dokumentai“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429" y="2603862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1. 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5851" y="3614057"/>
            <a:ext cx="322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2. </a:t>
            </a:r>
            <a:endParaRPr lang="lt-LT" sz="1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069" y="3614057"/>
            <a:ext cx="2786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Spaudžiamas mygtukas „Registruoti naują“</a:t>
            </a:r>
            <a:endParaRPr lang="lt-L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89"/>
          <a:stretch/>
        </p:blipFill>
        <p:spPr>
          <a:xfrm>
            <a:off x="1428205" y="766488"/>
            <a:ext cx="6618515" cy="5383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1783" y="95794"/>
            <a:ext cx="7994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dokumentų sukėlimas į VSFIS.</a:t>
            </a:r>
            <a:r>
              <a:rPr lang="lt-LT" sz="2800" b="1" dirty="0">
                <a:latin typeface="+mj-lt"/>
              </a:rPr>
              <a:t> </a:t>
            </a:r>
            <a:r>
              <a:rPr lang="lt-LT" sz="2800" b="1" dirty="0" smtClean="0">
                <a:latin typeface="+mj-lt"/>
              </a:rPr>
              <a:t>2 </a:t>
            </a:r>
            <a:r>
              <a:rPr lang="lt-LT" sz="2800" b="1" dirty="0">
                <a:latin typeface="+mj-lt"/>
              </a:rPr>
              <a:t>žingsnis</a:t>
            </a: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872845" y="3334897"/>
            <a:ext cx="5259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 smtClean="0">
                <a:solidFill>
                  <a:srgbClr val="FF0000"/>
                </a:solidFill>
              </a:rPr>
              <a:t>Dokumento tipas pasirenkamas iš sąrašo</a:t>
            </a:r>
            <a:endParaRPr lang="lt-L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8" y="713187"/>
            <a:ext cx="8532749" cy="5969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0060" y="109182"/>
            <a:ext cx="94306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u="sng" dirty="0">
                <a:latin typeface="+mj-lt"/>
              </a:rPr>
              <a:t>MP pildymas: dokumentų sukėlimas į VSFIS.</a:t>
            </a:r>
            <a:r>
              <a:rPr lang="lt-LT" sz="2800" b="1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3</a:t>
            </a:r>
            <a:r>
              <a:rPr lang="lt-LT" sz="2800" b="1" dirty="0" smtClean="0">
                <a:latin typeface="+mj-lt"/>
              </a:rPr>
              <a:t> </a:t>
            </a:r>
            <a:r>
              <a:rPr lang="lt-LT" sz="2800" b="1" dirty="0">
                <a:latin typeface="+mj-lt"/>
              </a:rPr>
              <a:t>žingsnis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502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272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MP pildymas: deklaruotos išlaidos. 1 žingsnis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Jurgita Milerienė</dc:creator>
  <cp:lastModifiedBy>Eglė Uleckienė</cp:lastModifiedBy>
  <cp:revision>39</cp:revision>
  <cp:lastPrinted>2018-04-27T09:20:11Z</cp:lastPrinted>
  <dcterms:created xsi:type="dcterms:W3CDTF">2018-04-26T05:42:13Z</dcterms:created>
  <dcterms:modified xsi:type="dcterms:W3CDTF">2018-05-03T11:47:14Z</dcterms:modified>
</cp:coreProperties>
</file>