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7" r:id="rId2"/>
    <p:sldId id="332" r:id="rId3"/>
    <p:sldId id="318" r:id="rId4"/>
    <p:sldId id="327" r:id="rId5"/>
    <p:sldId id="333" r:id="rId6"/>
    <p:sldId id="330" r:id="rId7"/>
    <p:sldId id="319" r:id="rId8"/>
    <p:sldId id="329" r:id="rId9"/>
    <p:sldId id="334" r:id="rId10"/>
    <p:sldId id="335" r:id="rId11"/>
    <p:sldId id="336" r:id="rId12"/>
    <p:sldId id="337" r:id="rId13"/>
    <p:sldId id="339" r:id="rId14"/>
    <p:sldId id="340" r:id="rId15"/>
    <p:sldId id="342" r:id="rId16"/>
    <p:sldId id="341" r:id="rId17"/>
    <p:sldId id="331" r:id="rId1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nė Kniezaitė-Gofmanė" initials="AK" lastIdx="19" clrIdx="0"/>
  <p:cmAuthor id="1" name="Monika Sakalauskaitė" initials="MS" lastIdx="2" clrIdx="1"/>
  <p:cmAuthor id="2" name="Irmantas Valūnas" initials="IV"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DEF8B"/>
    <a:srgbClr val="FFCC00"/>
    <a:srgbClr val="E8E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7" autoAdjust="0"/>
    <p:restoredTop sz="88150" autoAdjust="0"/>
  </p:normalViewPr>
  <p:slideViewPr>
    <p:cSldViewPr>
      <p:cViewPr varScale="1">
        <p:scale>
          <a:sx n="75" d="100"/>
          <a:sy n="75" d="100"/>
        </p:scale>
        <p:origin x="193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542C9-80FF-4095-A080-D177C13B4B67}" type="datetimeFigureOut">
              <a:rPr lang="lt-LT" smtClean="0"/>
              <a:t>2021-12-16</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9FFFE6-E4EB-4C38-AF4F-C165A2D53C36}" type="slidenum">
              <a:rPr lang="lt-LT" smtClean="0"/>
              <a:t>‹#›</a:t>
            </a:fld>
            <a:endParaRPr lang="lt-LT"/>
          </a:p>
        </p:txBody>
      </p:sp>
    </p:spTree>
    <p:extLst>
      <p:ext uri="{BB962C8B-B14F-4D97-AF65-F5344CB8AC3E}">
        <p14:creationId xmlns:p14="http://schemas.microsoft.com/office/powerpoint/2010/main" val="393166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Rot="1" noChangeAspect="1" noChangeArrowheads="1" noTextEdit="1"/>
          </p:cNvSpPr>
          <p:nvPr>
            <p:ph type="sldImg"/>
          </p:nvPr>
        </p:nvSpPr>
        <p:spPr>
          <a:xfrm>
            <a:off x="1143000" y="685800"/>
            <a:ext cx="4572000" cy="3429000"/>
          </a:xfrm>
          <a:noFill/>
          <a:ln/>
          <a:extLst>
            <a:ext uri="{909E8E84-426E-40DD-AFC4-6F175D3DCCD1}">
              <a14:hiddenFill xmlns:a14="http://schemas.microsoft.com/office/drawing/2010/main">
                <a:solidFill>
                  <a:srgbClr val="FFFFFF"/>
                </a:solidFill>
              </a14:hiddenFill>
            </a:ext>
          </a:extLst>
        </p:spPr>
      </p:sp>
      <p:sp>
        <p:nvSpPr>
          <p:cNvPr id="17411" name="Rectangle 1027"/>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dirty="0"/>
          </a:p>
        </p:txBody>
      </p:sp>
    </p:spTree>
    <p:extLst>
      <p:ext uri="{BB962C8B-B14F-4D97-AF65-F5344CB8AC3E}">
        <p14:creationId xmlns:p14="http://schemas.microsoft.com/office/powerpoint/2010/main" val="403453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dirty="0">
              <a:solidFill>
                <a:schemeClr val="accent5">
                  <a:lumMod val="75000"/>
                </a:schemeClr>
              </a:solidFill>
            </a:endParaRPr>
          </a:p>
        </p:txBody>
      </p:sp>
      <p:sp>
        <p:nvSpPr>
          <p:cNvPr id="4" name="Slide Number Placeholder 3"/>
          <p:cNvSpPr>
            <a:spLocks noGrp="1"/>
          </p:cNvSpPr>
          <p:nvPr>
            <p:ph type="sldNum" sz="quarter" idx="10"/>
          </p:nvPr>
        </p:nvSpPr>
        <p:spPr/>
        <p:txBody>
          <a:bodyPr/>
          <a:lstStyle/>
          <a:p>
            <a:fld id="{9E9FFFE6-E4EB-4C38-AF4F-C165A2D53C36}" type="slidenum">
              <a:rPr lang="lt-LT" smtClean="0"/>
              <a:t>3</a:t>
            </a:fld>
            <a:endParaRPr lang="lt-LT"/>
          </a:p>
        </p:txBody>
      </p:sp>
    </p:spTree>
    <p:extLst>
      <p:ext uri="{BB962C8B-B14F-4D97-AF65-F5344CB8AC3E}">
        <p14:creationId xmlns:p14="http://schemas.microsoft.com/office/powerpoint/2010/main" val="27347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EC3D1C-EBD8-4F8B-889D-2C73C0108A09}" type="slidenum">
              <a:rPr lang="en-US" smtClean="0"/>
              <a:t>6</a:t>
            </a:fld>
            <a:endParaRPr lang="en-US"/>
          </a:p>
        </p:txBody>
      </p:sp>
    </p:spTree>
    <p:extLst>
      <p:ext uri="{BB962C8B-B14F-4D97-AF65-F5344CB8AC3E}">
        <p14:creationId xmlns:p14="http://schemas.microsoft.com/office/powerpoint/2010/main" val="137452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dirty="0">
              <a:solidFill>
                <a:schemeClr val="accent5">
                  <a:lumMod val="75000"/>
                </a:schemeClr>
              </a:solidFill>
            </a:endParaRPr>
          </a:p>
        </p:txBody>
      </p:sp>
      <p:sp>
        <p:nvSpPr>
          <p:cNvPr id="4" name="Slide Number Placeholder 3"/>
          <p:cNvSpPr>
            <a:spLocks noGrp="1"/>
          </p:cNvSpPr>
          <p:nvPr>
            <p:ph type="sldNum" sz="quarter" idx="10"/>
          </p:nvPr>
        </p:nvSpPr>
        <p:spPr/>
        <p:txBody>
          <a:bodyPr/>
          <a:lstStyle/>
          <a:p>
            <a:fld id="{9E9FFFE6-E4EB-4C38-AF4F-C165A2D53C36}" type="slidenum">
              <a:rPr lang="lt-LT" smtClean="0"/>
              <a:t>7</a:t>
            </a:fld>
            <a:endParaRPr lang="lt-LT"/>
          </a:p>
        </p:txBody>
      </p:sp>
    </p:spTree>
    <p:extLst>
      <p:ext uri="{BB962C8B-B14F-4D97-AF65-F5344CB8AC3E}">
        <p14:creationId xmlns:p14="http://schemas.microsoft.com/office/powerpoint/2010/main" val="199489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Times New Roman" panose="02020603050405020304" pitchFamily="18" charset="0"/>
                <a:ea typeface="Times New Roman" panose="02020603050405020304" pitchFamily="18" charset="0"/>
              </a:rPr>
              <a:t>*</a:t>
            </a:r>
            <a:r>
              <a:rPr lang="lt-LT" sz="1200" dirty="0">
                <a:latin typeface="Times New Roman" panose="02020603050405020304" pitchFamily="18" charset="0"/>
                <a:ea typeface="Times New Roman" panose="02020603050405020304" pitchFamily="18" charset="0"/>
              </a:rPr>
              <a:t>Rodikliu matuojamas papildomas metinis atskirai surinktų atliekų kiekis dėl investicijų į atskiro atliekų surinkimo įrenginius remiamuose projektuose per pirmus metus. Planuojant rodiklį daryta prielaida, kad bus surenkama ne mažiau kaip 60 proc. atliekų pirmus metus pagal pastatytus surinkimo pajėgumus.</a:t>
            </a:r>
            <a:endParaRPr lang="lt-LT" sz="1200" dirty="0"/>
          </a:p>
          <a:p>
            <a:endParaRPr lang="lt-LT" dirty="0"/>
          </a:p>
        </p:txBody>
      </p:sp>
      <p:sp>
        <p:nvSpPr>
          <p:cNvPr id="4" name="Slide Number Placeholder 3"/>
          <p:cNvSpPr>
            <a:spLocks noGrp="1"/>
          </p:cNvSpPr>
          <p:nvPr>
            <p:ph type="sldNum" sz="quarter" idx="10"/>
          </p:nvPr>
        </p:nvSpPr>
        <p:spPr/>
        <p:txBody>
          <a:bodyPr/>
          <a:lstStyle/>
          <a:p>
            <a:fld id="{9E9FFFE6-E4EB-4C38-AF4F-C165A2D53C36}" type="slidenum">
              <a:rPr lang="lt-LT" smtClean="0"/>
              <a:t>8</a:t>
            </a:fld>
            <a:endParaRPr lang="lt-LT"/>
          </a:p>
        </p:txBody>
      </p:sp>
    </p:spTree>
    <p:extLst>
      <p:ext uri="{BB962C8B-B14F-4D97-AF65-F5344CB8AC3E}">
        <p14:creationId xmlns:p14="http://schemas.microsoft.com/office/powerpoint/2010/main" val="321517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dirty="0">
              <a:solidFill>
                <a:schemeClr val="accent5">
                  <a:lumMod val="75000"/>
                </a:schemeClr>
              </a:solidFill>
            </a:endParaRPr>
          </a:p>
        </p:txBody>
      </p:sp>
      <p:sp>
        <p:nvSpPr>
          <p:cNvPr id="4" name="Slide Number Placeholder 3"/>
          <p:cNvSpPr>
            <a:spLocks noGrp="1"/>
          </p:cNvSpPr>
          <p:nvPr>
            <p:ph type="sldNum" sz="quarter" idx="10"/>
          </p:nvPr>
        </p:nvSpPr>
        <p:spPr/>
        <p:txBody>
          <a:bodyPr/>
          <a:lstStyle/>
          <a:p>
            <a:fld id="{9E9FFFE6-E4EB-4C38-AF4F-C165A2D53C36}" type="slidenum">
              <a:rPr lang="lt-LT" smtClean="0"/>
              <a:t>9</a:t>
            </a:fld>
            <a:endParaRPr lang="lt-LT"/>
          </a:p>
        </p:txBody>
      </p:sp>
    </p:spTree>
    <p:extLst>
      <p:ext uri="{BB962C8B-B14F-4D97-AF65-F5344CB8AC3E}">
        <p14:creationId xmlns:p14="http://schemas.microsoft.com/office/powerpoint/2010/main" val="304985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dirty="0">
              <a:solidFill>
                <a:schemeClr val="accent5">
                  <a:lumMod val="75000"/>
                </a:schemeClr>
              </a:solidFill>
            </a:endParaRPr>
          </a:p>
        </p:txBody>
      </p:sp>
      <p:sp>
        <p:nvSpPr>
          <p:cNvPr id="4" name="Slide Number Placeholder 3"/>
          <p:cNvSpPr>
            <a:spLocks noGrp="1"/>
          </p:cNvSpPr>
          <p:nvPr>
            <p:ph type="sldNum" sz="quarter" idx="10"/>
          </p:nvPr>
        </p:nvSpPr>
        <p:spPr/>
        <p:txBody>
          <a:bodyPr/>
          <a:lstStyle/>
          <a:p>
            <a:fld id="{9E9FFFE6-E4EB-4C38-AF4F-C165A2D53C36}" type="slidenum">
              <a:rPr lang="lt-LT" smtClean="0"/>
              <a:t>10</a:t>
            </a:fld>
            <a:endParaRPr lang="lt-LT"/>
          </a:p>
        </p:txBody>
      </p:sp>
    </p:spTree>
    <p:extLst>
      <p:ext uri="{BB962C8B-B14F-4D97-AF65-F5344CB8AC3E}">
        <p14:creationId xmlns:p14="http://schemas.microsoft.com/office/powerpoint/2010/main" val="309112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dirty="0">
              <a:solidFill>
                <a:schemeClr val="accent5">
                  <a:lumMod val="75000"/>
                </a:schemeClr>
              </a:solidFill>
            </a:endParaRPr>
          </a:p>
        </p:txBody>
      </p:sp>
      <p:sp>
        <p:nvSpPr>
          <p:cNvPr id="4" name="Slide Number Placeholder 3"/>
          <p:cNvSpPr>
            <a:spLocks noGrp="1"/>
          </p:cNvSpPr>
          <p:nvPr>
            <p:ph type="sldNum" sz="quarter" idx="10"/>
          </p:nvPr>
        </p:nvSpPr>
        <p:spPr/>
        <p:txBody>
          <a:bodyPr/>
          <a:lstStyle/>
          <a:p>
            <a:fld id="{9E9FFFE6-E4EB-4C38-AF4F-C165A2D53C36}" type="slidenum">
              <a:rPr lang="lt-LT" smtClean="0"/>
              <a:t>12</a:t>
            </a:fld>
            <a:endParaRPr lang="lt-LT"/>
          </a:p>
        </p:txBody>
      </p:sp>
    </p:spTree>
    <p:extLst>
      <p:ext uri="{BB962C8B-B14F-4D97-AF65-F5344CB8AC3E}">
        <p14:creationId xmlns:p14="http://schemas.microsoft.com/office/powerpoint/2010/main" val="54634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dirty="0">
              <a:solidFill>
                <a:schemeClr val="accent5">
                  <a:lumMod val="75000"/>
                </a:schemeClr>
              </a:solidFill>
            </a:endParaRPr>
          </a:p>
        </p:txBody>
      </p:sp>
      <p:sp>
        <p:nvSpPr>
          <p:cNvPr id="4" name="Slide Number Placeholder 3"/>
          <p:cNvSpPr>
            <a:spLocks noGrp="1"/>
          </p:cNvSpPr>
          <p:nvPr>
            <p:ph type="sldNum" sz="quarter" idx="10"/>
          </p:nvPr>
        </p:nvSpPr>
        <p:spPr/>
        <p:txBody>
          <a:bodyPr/>
          <a:lstStyle/>
          <a:p>
            <a:fld id="{9E9FFFE6-E4EB-4C38-AF4F-C165A2D53C36}" type="slidenum">
              <a:rPr lang="lt-LT" smtClean="0"/>
              <a:t>14</a:t>
            </a:fld>
            <a:endParaRPr lang="lt-LT"/>
          </a:p>
        </p:txBody>
      </p:sp>
    </p:spTree>
    <p:extLst>
      <p:ext uri="{BB962C8B-B14F-4D97-AF65-F5344CB8AC3E}">
        <p14:creationId xmlns:p14="http://schemas.microsoft.com/office/powerpoint/2010/main" val="235572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Spustelėję redag. ruoš. pavad. stilių</a:t>
            </a:r>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E407668-2EEC-4FEA-A188-A2C6BC42B168}" type="slidenum">
              <a:rPr lang="lt-LT" smtClean="0"/>
              <a:t>‹#›</a:t>
            </a:fld>
            <a:endParaRPr lang="lt-LT"/>
          </a:p>
        </p:txBody>
      </p:sp>
    </p:spTree>
    <p:extLst>
      <p:ext uri="{BB962C8B-B14F-4D97-AF65-F5344CB8AC3E}">
        <p14:creationId xmlns:p14="http://schemas.microsoft.com/office/powerpoint/2010/main" val="281114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E407668-2EEC-4FEA-A188-A2C6BC42B168}" type="slidenum">
              <a:rPr lang="lt-LT" smtClean="0"/>
              <a:t>‹#›</a:t>
            </a:fld>
            <a:endParaRPr lang="lt-LT"/>
          </a:p>
        </p:txBody>
      </p:sp>
    </p:spTree>
    <p:extLst>
      <p:ext uri="{BB962C8B-B14F-4D97-AF65-F5344CB8AC3E}">
        <p14:creationId xmlns:p14="http://schemas.microsoft.com/office/powerpoint/2010/main" val="17040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E407668-2EEC-4FEA-A188-A2C6BC42B168}" type="slidenum">
              <a:rPr lang="lt-LT" smtClean="0"/>
              <a:t>‹#›</a:t>
            </a:fld>
            <a:endParaRPr lang="lt-LT"/>
          </a:p>
        </p:txBody>
      </p:sp>
    </p:spTree>
    <p:extLst>
      <p:ext uri="{BB962C8B-B14F-4D97-AF65-F5344CB8AC3E}">
        <p14:creationId xmlns:p14="http://schemas.microsoft.com/office/powerpoint/2010/main" val="377414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E407668-2EEC-4FEA-A188-A2C6BC42B168}" type="slidenum">
              <a:rPr lang="lt-LT" smtClean="0"/>
              <a:t>‹#›</a:t>
            </a:fld>
            <a:endParaRPr lang="lt-LT"/>
          </a:p>
        </p:txBody>
      </p:sp>
    </p:spTree>
    <p:extLst>
      <p:ext uri="{BB962C8B-B14F-4D97-AF65-F5344CB8AC3E}">
        <p14:creationId xmlns:p14="http://schemas.microsoft.com/office/powerpoint/2010/main" val="32560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E407668-2EEC-4FEA-A188-A2C6BC42B168}" type="slidenum">
              <a:rPr lang="lt-LT" smtClean="0"/>
              <a:t>‹#›</a:t>
            </a:fld>
            <a:endParaRPr lang="lt-LT"/>
          </a:p>
        </p:txBody>
      </p:sp>
    </p:spTree>
    <p:extLst>
      <p:ext uri="{BB962C8B-B14F-4D97-AF65-F5344CB8AC3E}">
        <p14:creationId xmlns:p14="http://schemas.microsoft.com/office/powerpoint/2010/main" val="95411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E407668-2EEC-4FEA-A188-A2C6BC42B168}" type="slidenum">
              <a:rPr lang="lt-LT" smtClean="0"/>
              <a:t>‹#›</a:t>
            </a:fld>
            <a:endParaRPr lang="lt-LT"/>
          </a:p>
        </p:txBody>
      </p:sp>
    </p:spTree>
    <p:extLst>
      <p:ext uri="{BB962C8B-B14F-4D97-AF65-F5344CB8AC3E}">
        <p14:creationId xmlns:p14="http://schemas.microsoft.com/office/powerpoint/2010/main" val="232759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E407668-2EEC-4FEA-A188-A2C6BC42B168}" type="slidenum">
              <a:rPr lang="lt-LT" smtClean="0"/>
              <a:t>‹#›</a:t>
            </a:fld>
            <a:endParaRPr lang="lt-LT"/>
          </a:p>
        </p:txBody>
      </p:sp>
    </p:spTree>
    <p:extLst>
      <p:ext uri="{BB962C8B-B14F-4D97-AF65-F5344CB8AC3E}">
        <p14:creationId xmlns:p14="http://schemas.microsoft.com/office/powerpoint/2010/main" val="19800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E407668-2EEC-4FEA-A188-A2C6BC42B168}" type="slidenum">
              <a:rPr lang="lt-LT" smtClean="0"/>
              <a:t>‹#›</a:t>
            </a:fld>
            <a:endParaRPr lang="lt-LT"/>
          </a:p>
        </p:txBody>
      </p:sp>
    </p:spTree>
    <p:extLst>
      <p:ext uri="{BB962C8B-B14F-4D97-AF65-F5344CB8AC3E}">
        <p14:creationId xmlns:p14="http://schemas.microsoft.com/office/powerpoint/2010/main" val="140761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E407668-2EEC-4FEA-A188-A2C6BC42B168}" type="slidenum">
              <a:rPr lang="lt-LT" smtClean="0"/>
              <a:t>‹#›</a:t>
            </a:fld>
            <a:endParaRPr lang="lt-LT"/>
          </a:p>
        </p:txBody>
      </p:sp>
    </p:spTree>
    <p:extLst>
      <p:ext uri="{BB962C8B-B14F-4D97-AF65-F5344CB8AC3E}">
        <p14:creationId xmlns:p14="http://schemas.microsoft.com/office/powerpoint/2010/main" val="174305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E407668-2EEC-4FEA-A188-A2C6BC42B168}" type="slidenum">
              <a:rPr lang="lt-LT" smtClean="0"/>
              <a:t>‹#›</a:t>
            </a:fld>
            <a:endParaRPr lang="lt-LT"/>
          </a:p>
        </p:txBody>
      </p:sp>
    </p:spTree>
    <p:extLst>
      <p:ext uri="{BB962C8B-B14F-4D97-AF65-F5344CB8AC3E}">
        <p14:creationId xmlns:p14="http://schemas.microsoft.com/office/powerpoint/2010/main" val="300377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E407668-2EEC-4FEA-A188-A2C6BC42B168}" type="slidenum">
              <a:rPr lang="lt-LT" smtClean="0"/>
              <a:t>‹#›</a:t>
            </a:fld>
            <a:endParaRPr lang="lt-LT"/>
          </a:p>
        </p:txBody>
      </p:sp>
    </p:spTree>
    <p:extLst>
      <p:ext uri="{BB962C8B-B14F-4D97-AF65-F5344CB8AC3E}">
        <p14:creationId xmlns:p14="http://schemas.microsoft.com/office/powerpoint/2010/main" val="116821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07668-2EEC-4FEA-A188-A2C6BC42B168}" type="slidenum">
              <a:rPr lang="lt-LT" smtClean="0"/>
              <a:t>‹#›</a:t>
            </a:fld>
            <a:endParaRPr lang="lt-LT"/>
          </a:p>
        </p:txBody>
      </p:sp>
    </p:spTree>
    <p:extLst>
      <p:ext uri="{BB962C8B-B14F-4D97-AF65-F5344CB8AC3E}">
        <p14:creationId xmlns:p14="http://schemas.microsoft.com/office/powerpoint/2010/main" val="330237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27088" y="1412876"/>
            <a:ext cx="7467600" cy="2879725"/>
          </a:xfrm>
        </p:spPr>
        <p:txBody>
          <a:bodyPr/>
          <a:lstStyle/>
          <a:p>
            <a:r>
              <a:rPr lang="lt-LT" sz="3200" b="1" dirty="0">
                <a:solidFill>
                  <a:schemeClr val="tx2">
                    <a:lumMod val="75000"/>
                  </a:schemeClr>
                </a:solidFill>
              </a:rPr>
              <a:t>Aplinkos ministerijos </a:t>
            </a:r>
            <a:br>
              <a:rPr lang="lt-LT" sz="3200" b="1" dirty="0">
                <a:solidFill>
                  <a:schemeClr val="tx2">
                    <a:lumMod val="75000"/>
                  </a:schemeClr>
                </a:solidFill>
              </a:rPr>
            </a:br>
            <a:r>
              <a:rPr lang="en-US" sz="3200" b="1" dirty="0">
                <a:solidFill>
                  <a:schemeClr val="tx2">
                    <a:lumMod val="75000"/>
                  </a:schemeClr>
                </a:solidFill>
              </a:rPr>
              <a:t>2021-2027 </a:t>
            </a:r>
            <a:r>
              <a:rPr lang="lt-LT" sz="3200" b="1" dirty="0">
                <a:solidFill>
                  <a:schemeClr val="tx2">
                    <a:lumMod val="75000"/>
                  </a:schemeClr>
                </a:solidFill>
              </a:rPr>
              <a:t>m. ES fondai regionams</a:t>
            </a:r>
            <a:endParaRPr lang="lt-LT" altLang="lt-LT" sz="3200" b="1" dirty="0">
              <a:solidFill>
                <a:schemeClr val="tx2">
                  <a:lumMod val="75000"/>
                </a:schemeClr>
              </a:solidFill>
              <a:effectLst/>
            </a:endParaRPr>
          </a:p>
        </p:txBody>
      </p:sp>
      <p:pic>
        <p:nvPicPr>
          <p:cNvPr id="20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114" y="4005064"/>
            <a:ext cx="8937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2" name="Text Box 8"/>
          <p:cNvSpPr txBox="1">
            <a:spLocks noChangeArrowheads="1"/>
          </p:cNvSpPr>
          <p:nvPr/>
        </p:nvSpPr>
        <p:spPr bwMode="auto">
          <a:xfrm>
            <a:off x="0" y="6324602"/>
            <a:ext cx="9144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1pPr>
            <a:lvl2pPr marL="742950" indent="-285750" eaLnBrk="0" hangingPunct="0">
              <a:spcBef>
                <a:spcPts val="600"/>
              </a:spcBef>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2pPr>
            <a:lvl3pPr marL="1143000" indent="-228600" eaLnBrk="0" hangingPunct="0">
              <a:spcBef>
                <a:spcPts val="600"/>
              </a:spcBef>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3pPr>
            <a:lvl4pPr marL="1600200" indent="-228600" eaLnBrk="0" hangingPunct="0">
              <a:spcBef>
                <a:spcPts val="600"/>
              </a:spcBef>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4pPr>
            <a:lvl5pPr marL="2057400" indent="-228600" eaLnBrk="0" hangingPunct="0">
              <a:spcBef>
                <a:spcPts val="600"/>
              </a:spcBef>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5pPr>
            <a:lvl6pPr marL="2514600" indent="-228600" eaLnBrk="0" fontAlgn="base" hangingPunct="0">
              <a:spcBef>
                <a:spcPts val="600"/>
              </a:spcBef>
              <a:spcAft>
                <a:spcPct val="0"/>
              </a:spcAft>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6pPr>
            <a:lvl7pPr marL="2971800" indent="-228600" eaLnBrk="0" fontAlgn="base" hangingPunct="0">
              <a:spcBef>
                <a:spcPts val="600"/>
              </a:spcBef>
              <a:spcAft>
                <a:spcPct val="0"/>
              </a:spcAft>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7pPr>
            <a:lvl8pPr marL="3429000" indent="-228600" eaLnBrk="0" fontAlgn="base" hangingPunct="0">
              <a:spcBef>
                <a:spcPts val="600"/>
              </a:spcBef>
              <a:spcAft>
                <a:spcPct val="0"/>
              </a:spcAft>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8pPr>
            <a:lvl9pPr marL="3886200" indent="-228600" eaLnBrk="0" fontAlgn="base" hangingPunct="0">
              <a:spcBef>
                <a:spcPts val="600"/>
              </a:spcBef>
              <a:spcAft>
                <a:spcPct val="0"/>
              </a:spcAft>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9pPr>
          </a:lstStyle>
          <a:p>
            <a:pPr algn="ctr" eaLnBrk="1" hangingPunct="1">
              <a:spcBef>
                <a:spcPct val="50000"/>
              </a:spcBef>
              <a:buClr>
                <a:srgbClr val="FFFF00"/>
              </a:buClr>
              <a:buFont typeface="Arial" charset="0"/>
              <a:buNone/>
            </a:pPr>
            <a:r>
              <a:rPr lang="en-US" altLang="lt-LT" sz="1200" dirty="0">
                <a:solidFill>
                  <a:schemeClr val="tx1"/>
                </a:solidFill>
              </a:rPr>
              <a:t>						</a:t>
            </a:r>
            <a:endParaRPr lang="en-GB" altLang="lt-LT" sz="1200" dirty="0">
              <a:solidFill>
                <a:schemeClr val="tx1"/>
              </a:solidFill>
            </a:endParaRPr>
          </a:p>
        </p:txBody>
      </p:sp>
      <p:sp>
        <p:nvSpPr>
          <p:cNvPr id="2053" name="Line 9"/>
          <p:cNvSpPr>
            <a:spLocks noChangeShapeType="1"/>
          </p:cNvSpPr>
          <p:nvPr/>
        </p:nvSpPr>
        <p:spPr bwMode="auto">
          <a:xfrm>
            <a:off x="381000" y="6324600"/>
            <a:ext cx="8382000"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lIns="0" tIns="0" rIns="0" bIns="0" anchor="ctr"/>
          <a:lstStyle/>
          <a:p>
            <a:endParaRPr lang="lt-LT" dirty="0"/>
          </a:p>
        </p:txBody>
      </p:sp>
      <p:sp>
        <p:nvSpPr>
          <p:cNvPr id="2054" name="Text Box 10"/>
          <p:cNvSpPr txBox="1">
            <a:spLocks noChangeArrowheads="1"/>
          </p:cNvSpPr>
          <p:nvPr/>
        </p:nvSpPr>
        <p:spPr bwMode="auto">
          <a:xfrm>
            <a:off x="539552" y="5013176"/>
            <a:ext cx="7862887"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1pPr>
            <a:lvl2pPr marL="742950" indent="-285750" eaLnBrk="0" hangingPunct="0">
              <a:spcBef>
                <a:spcPts val="600"/>
              </a:spcBef>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2pPr>
            <a:lvl3pPr marL="1143000" indent="-228600" eaLnBrk="0" hangingPunct="0">
              <a:spcBef>
                <a:spcPts val="600"/>
              </a:spcBef>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3pPr>
            <a:lvl4pPr marL="1600200" indent="-228600" eaLnBrk="0" hangingPunct="0">
              <a:spcBef>
                <a:spcPts val="600"/>
              </a:spcBef>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4pPr>
            <a:lvl5pPr marL="2057400" indent="-228600" eaLnBrk="0" hangingPunct="0">
              <a:spcBef>
                <a:spcPts val="600"/>
              </a:spcBef>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5pPr>
            <a:lvl6pPr marL="2514600" indent="-228600" eaLnBrk="0" fontAlgn="base" hangingPunct="0">
              <a:spcBef>
                <a:spcPts val="600"/>
              </a:spcBef>
              <a:spcAft>
                <a:spcPct val="0"/>
              </a:spcAft>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6pPr>
            <a:lvl7pPr marL="2971800" indent="-228600" eaLnBrk="0" fontAlgn="base" hangingPunct="0">
              <a:spcBef>
                <a:spcPts val="600"/>
              </a:spcBef>
              <a:spcAft>
                <a:spcPct val="0"/>
              </a:spcAft>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7pPr>
            <a:lvl8pPr marL="3429000" indent="-228600" eaLnBrk="0" fontAlgn="base" hangingPunct="0">
              <a:spcBef>
                <a:spcPts val="600"/>
              </a:spcBef>
              <a:spcAft>
                <a:spcPct val="0"/>
              </a:spcAft>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8pPr>
            <a:lvl9pPr marL="3886200" indent="-228600" eaLnBrk="0" fontAlgn="base" hangingPunct="0">
              <a:spcBef>
                <a:spcPts val="600"/>
              </a:spcBef>
              <a:spcAft>
                <a:spcPct val="0"/>
              </a:spcAft>
              <a:buClr>
                <a:srgbClr val="FFFFFF"/>
              </a:buClr>
              <a:buSzPct val="100000"/>
              <a:buFont typeface="Arial" charset="0"/>
              <a:buChar char="»"/>
              <a:defRPr sz="2400">
                <a:solidFill>
                  <a:srgbClr val="FFFFFF"/>
                </a:solidFill>
                <a:latin typeface="Arial" charset="0"/>
                <a:ea typeface="Arial Unicode MS" pitchFamily="34" charset="-128"/>
                <a:cs typeface="Arial Unicode MS" pitchFamily="34" charset="-128"/>
              </a:defRPr>
            </a:lvl9pPr>
          </a:lstStyle>
          <a:p>
            <a:pPr algn="ctr" eaLnBrk="1" hangingPunct="1">
              <a:buClr>
                <a:srgbClr val="FFFF00"/>
              </a:buClr>
              <a:buFont typeface="Arial" charset="0"/>
              <a:buNone/>
            </a:pPr>
            <a:r>
              <a:rPr lang="lt-LT" altLang="lt-LT" sz="1200" b="1" dirty="0">
                <a:solidFill>
                  <a:schemeClr val="tx1"/>
                </a:solidFill>
              </a:rPr>
              <a:t>Lietuvos Respublikos aplinkos ministerija</a:t>
            </a:r>
          </a:p>
          <a:p>
            <a:pPr algn="ctr" eaLnBrk="1" hangingPunct="1">
              <a:buClr>
                <a:srgbClr val="FFFF00"/>
              </a:buClr>
              <a:buFont typeface="Arial" charset="0"/>
              <a:buNone/>
            </a:pPr>
            <a:endParaRPr lang="lt-LT" altLang="lt-LT" sz="1200" b="1" dirty="0">
              <a:solidFill>
                <a:schemeClr val="tx1"/>
              </a:solidFill>
            </a:endParaRPr>
          </a:p>
          <a:p>
            <a:pPr algn="ctr" eaLnBrk="1" hangingPunct="1">
              <a:buClr>
                <a:srgbClr val="FFFF00"/>
              </a:buClr>
              <a:buFont typeface="Arial" charset="0"/>
              <a:buNone/>
            </a:pPr>
            <a:r>
              <a:rPr lang="lt-LT" altLang="lt-LT" sz="1050" b="1" dirty="0">
                <a:solidFill>
                  <a:schemeClr val="tx1"/>
                </a:solidFill>
              </a:rPr>
              <a:t>2021 m. gruodžio 16</a:t>
            </a:r>
            <a:r>
              <a:rPr lang="en-US" altLang="lt-LT" sz="1050" b="1" dirty="0">
                <a:solidFill>
                  <a:schemeClr val="tx1"/>
                </a:solidFill>
              </a:rPr>
              <a:t> d.</a:t>
            </a:r>
            <a:endParaRPr lang="lt-LT" altLang="lt-LT" sz="1050" b="1" dirty="0">
              <a:solidFill>
                <a:schemeClr val="tx1"/>
              </a:solidFill>
            </a:endParaRPr>
          </a:p>
        </p:txBody>
      </p:sp>
      <p:sp>
        <p:nvSpPr>
          <p:cNvPr id="2" name="Skaidrės numerio vietos rezervavimo ženklas 1"/>
          <p:cNvSpPr>
            <a:spLocks noGrp="1"/>
          </p:cNvSpPr>
          <p:nvPr>
            <p:ph type="sldNum" sz="quarter" idx="12"/>
          </p:nvPr>
        </p:nvSpPr>
        <p:spPr/>
        <p:txBody>
          <a:bodyPr/>
          <a:lstStyle/>
          <a:p>
            <a:fld id="{501CF691-50E5-4B25-A443-15EFD4713A12}" type="slidenum">
              <a:rPr lang="lt-LT" smtClean="0"/>
              <a:pPr/>
              <a:t>1</a:t>
            </a:fld>
            <a:endParaRPr lang="lt-LT" dirty="0"/>
          </a:p>
        </p:txBody>
      </p:sp>
    </p:spTree>
    <p:extLst>
      <p:ext uri="{BB962C8B-B14F-4D97-AF65-F5344CB8AC3E}">
        <p14:creationId xmlns:p14="http://schemas.microsoft.com/office/powerpoint/2010/main" val="80302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407668-2EEC-4FEA-A188-A2C6BC42B168}" type="slidenum">
              <a:rPr lang="lt-LT" smtClean="0"/>
              <a:t>10</a:t>
            </a:fld>
            <a:endParaRPr lang="lt-L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831" y="8210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692696"/>
            <a:ext cx="8229600" cy="7249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2800" dirty="0">
                <a:solidFill>
                  <a:schemeClr val="accent3">
                    <a:lumMod val="75000"/>
                  </a:schemeClr>
                </a:solidFill>
              </a:rPr>
              <a:t>RE3. </a:t>
            </a:r>
            <a:r>
              <a:rPr lang="lt-LT" sz="2800" dirty="0">
                <a:solidFill>
                  <a:srgbClr val="00B050"/>
                </a:solidFill>
              </a:rPr>
              <a:t>Plėtoti žaliąją infrastruktūrą urbanizuotoje aplinkoje</a:t>
            </a:r>
          </a:p>
          <a:p>
            <a:r>
              <a:rPr lang="lt-LT" sz="2800" i="1" dirty="0">
                <a:solidFill>
                  <a:srgbClr val="00B050"/>
                </a:solidFill>
              </a:rPr>
              <a:t>Būtinosios sąlygos:</a:t>
            </a:r>
          </a:p>
          <a:p>
            <a:endParaRPr lang="lt-LT" sz="2800" i="1" dirty="0">
              <a:solidFill>
                <a:schemeClr val="accent6">
                  <a:lumMod val="75000"/>
                </a:schemeClr>
              </a:solidFill>
            </a:endParaRPr>
          </a:p>
        </p:txBody>
      </p:sp>
      <p:sp>
        <p:nvSpPr>
          <p:cNvPr id="4" name="Rectangle 3"/>
          <p:cNvSpPr/>
          <p:nvPr/>
        </p:nvSpPr>
        <p:spPr>
          <a:xfrm>
            <a:off x="603411" y="1673033"/>
            <a:ext cx="7992888" cy="3970318"/>
          </a:xfrm>
          <a:prstGeom prst="rect">
            <a:avLst/>
          </a:prstGeom>
          <a:solidFill>
            <a:schemeClr val="accent3">
              <a:lumMod val="60000"/>
              <a:lumOff val="40000"/>
            </a:schemeClr>
          </a:solidFill>
        </p:spPr>
        <p:txBody>
          <a:bodyPr wrap="square">
            <a:spAutoFit/>
          </a:bodyPr>
          <a:lstStyle/>
          <a:p>
            <a:pPr algn="just" fontAlgn="base"/>
            <a:r>
              <a:rPr lang="lt-LT" dirty="0">
                <a:latin typeface="Times New Roman" panose="02020603050405020304" pitchFamily="18" charset="0"/>
                <a:ea typeface="Times New Roman" panose="02020603050405020304" pitchFamily="18" charset="0"/>
              </a:rPr>
              <a:t>1. Miestams, turintiems daugiau kaip 20.000  gyventojų, parengti ir patvirtinti </a:t>
            </a:r>
            <a:r>
              <a:rPr lang="lt-LT" b="1" dirty="0">
                <a:latin typeface="Times New Roman" panose="02020603050405020304" pitchFamily="18" charset="0"/>
                <a:ea typeface="Times New Roman" panose="02020603050405020304" pitchFamily="18" charset="0"/>
              </a:rPr>
              <a:t>žalinimo planai </a:t>
            </a:r>
            <a:r>
              <a:rPr lang="lt-LT" dirty="0">
                <a:latin typeface="Times New Roman" panose="02020603050405020304" pitchFamily="18" charset="0"/>
                <a:ea typeface="Times New Roman" panose="02020603050405020304" pitchFamily="18" charset="0"/>
              </a:rPr>
              <a:t>pagal Aplinkos ministro patvirtintą metodiką žalinimo planams rengti </a:t>
            </a:r>
            <a:endParaRPr lang="lt-LT" sz="2800" dirty="0">
              <a:latin typeface="Times New Roman" panose="02020603050405020304" pitchFamily="18" charset="0"/>
              <a:ea typeface="Times New Roman" panose="02020603050405020304" pitchFamily="18" charset="0"/>
            </a:endParaRPr>
          </a:p>
          <a:p>
            <a:pPr algn="just" fontAlgn="base"/>
            <a:r>
              <a:rPr lang="lt-LT" dirty="0">
                <a:latin typeface="Times New Roman" panose="02020603050405020304" pitchFamily="18" charset="0"/>
                <a:ea typeface="Times New Roman" panose="02020603050405020304" pitchFamily="18" charset="0"/>
              </a:rPr>
              <a:t> 2. Miestams, miesteliams ar kitoms urbanizuotoms vietovėms parengti ir patvirtinti </a:t>
            </a:r>
            <a:r>
              <a:rPr lang="lt-LT" b="1" dirty="0">
                <a:latin typeface="Times New Roman" panose="02020603050405020304" pitchFamily="18" charset="0"/>
                <a:ea typeface="Times New Roman" panose="02020603050405020304" pitchFamily="18" charset="0"/>
              </a:rPr>
              <a:t>žaliosios infrastruktūros poreikio žemėlapiai </a:t>
            </a:r>
            <a:r>
              <a:rPr lang="lt-LT" dirty="0">
                <a:latin typeface="Times New Roman" panose="02020603050405020304" pitchFamily="18" charset="0"/>
                <a:ea typeface="Times New Roman" panose="02020603050405020304" pitchFamily="18" charset="0"/>
              </a:rPr>
              <a:t>pagal Aplinkos ministro patvirtintą metodiką žaliosios infrastruktūros poreikio žemėlapių sudarymui </a:t>
            </a:r>
            <a:endParaRPr lang="lt-LT" sz="2800" dirty="0">
              <a:latin typeface="Times New Roman" panose="02020603050405020304" pitchFamily="18" charset="0"/>
              <a:ea typeface="Times New Roman" panose="02020603050405020304" pitchFamily="18" charset="0"/>
            </a:endParaRPr>
          </a:p>
          <a:p>
            <a:pPr algn="just" fontAlgn="base"/>
            <a:r>
              <a:rPr lang="lt-LT" dirty="0">
                <a:latin typeface="Times New Roman" panose="02020603050405020304" pitchFamily="18" charset="0"/>
                <a:ea typeface="Times New Roman" panose="02020603050405020304" pitchFamily="18" charset="0"/>
              </a:rPr>
              <a:t>3. Projektai įgyvendinami </a:t>
            </a:r>
            <a:r>
              <a:rPr lang="lt-LT" b="1" dirty="0">
                <a:latin typeface="Times New Roman" panose="02020603050405020304" pitchFamily="18" charset="0"/>
                <a:ea typeface="Times New Roman" panose="02020603050405020304" pitchFamily="18" charset="0"/>
              </a:rPr>
              <a:t>urbanizuotose teritorijose</a:t>
            </a:r>
            <a:r>
              <a:rPr lang="lt-LT" dirty="0">
                <a:latin typeface="Times New Roman" panose="02020603050405020304" pitchFamily="18" charset="0"/>
                <a:ea typeface="Times New Roman" panose="02020603050405020304" pitchFamily="18" charset="0"/>
              </a:rPr>
              <a:t>, kurių gyventojų tankis  yra </a:t>
            </a:r>
            <a:r>
              <a:rPr lang="lt-LT" b="1" dirty="0">
                <a:latin typeface="Times New Roman" panose="02020603050405020304" pitchFamily="18" charset="0"/>
                <a:ea typeface="Times New Roman" panose="02020603050405020304" pitchFamily="18" charset="0"/>
              </a:rPr>
              <a:t>1500  gyventojų/km2 </a:t>
            </a:r>
            <a:r>
              <a:rPr lang="lt-LT" dirty="0">
                <a:latin typeface="Times New Roman" panose="02020603050405020304" pitchFamily="18" charset="0"/>
                <a:ea typeface="Times New Roman" panose="02020603050405020304" pitchFamily="18" charset="0"/>
              </a:rPr>
              <a:t>arba didesnis ir kurių gamtinių ir antropogeninių plotų </a:t>
            </a:r>
            <a:r>
              <a:rPr lang="lt-LT" b="1" dirty="0">
                <a:latin typeface="Times New Roman" panose="02020603050405020304" pitchFamily="18" charset="0"/>
                <a:ea typeface="Times New Roman" panose="02020603050405020304" pitchFamily="18" charset="0"/>
              </a:rPr>
              <a:t>santykis yra mažesnis nei 1,5 </a:t>
            </a:r>
            <a:r>
              <a:rPr lang="lt-LT" dirty="0">
                <a:latin typeface="Times New Roman" panose="02020603050405020304" pitchFamily="18" charset="0"/>
                <a:ea typeface="Times New Roman" panose="02020603050405020304" pitchFamily="18" charset="0"/>
              </a:rPr>
              <a:t>(t.y. neatitinka optimalaus Lietuvos teritorijos žemės naudmenų plotų santykio, kurį sudaro 60% natūralios naudmenos ir 40% intensyvaus naudojimo antropogeninės naudmenos) </a:t>
            </a:r>
            <a:endParaRPr lang="lt-LT" sz="2800" dirty="0">
              <a:latin typeface="Times New Roman" panose="02020603050405020304" pitchFamily="18" charset="0"/>
              <a:ea typeface="Times New Roman" panose="02020603050405020304" pitchFamily="18" charset="0"/>
            </a:endParaRPr>
          </a:p>
          <a:p>
            <a:r>
              <a:rPr lang="lt-LT" dirty="0">
                <a:latin typeface="Times New Roman" panose="02020603050405020304" pitchFamily="18" charset="0"/>
                <a:ea typeface="Times New Roman" panose="02020603050405020304" pitchFamily="18" charset="0"/>
              </a:rPr>
              <a:t> 4. Projektais pasiekiamas žalumo indekso įrankio skaičiuoklės reikalaujamas </a:t>
            </a:r>
            <a:r>
              <a:rPr lang="lt-LT" b="1" dirty="0">
                <a:latin typeface="Times New Roman" panose="02020603050405020304" pitchFamily="18" charset="0"/>
                <a:ea typeface="Times New Roman" panose="02020603050405020304" pitchFamily="18" charset="0"/>
              </a:rPr>
              <a:t>žalumo indekso balas </a:t>
            </a:r>
            <a:r>
              <a:rPr lang="lt-LT" dirty="0">
                <a:latin typeface="Times New Roman" panose="02020603050405020304" pitchFamily="18" charset="0"/>
                <a:ea typeface="Times New Roman" panose="02020603050405020304" pitchFamily="18" charset="0"/>
              </a:rPr>
              <a:t>(nustatomas automatiškai užpildžius projekto aplinkybių skiltį) </a:t>
            </a:r>
            <a:endParaRPr lang="lt-LT" dirty="0"/>
          </a:p>
        </p:txBody>
      </p:sp>
    </p:spTree>
    <p:extLst>
      <p:ext uri="{BB962C8B-B14F-4D97-AF65-F5344CB8AC3E}">
        <p14:creationId xmlns:p14="http://schemas.microsoft.com/office/powerpoint/2010/main" val="279979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22C549-7DA4-4C85-B2DD-992DD792E4CD}"/>
              </a:ext>
            </a:extLst>
          </p:cNvPr>
          <p:cNvSpPr>
            <a:spLocks noGrp="1"/>
          </p:cNvSpPr>
          <p:nvPr>
            <p:ph type="sldNum" sz="quarter" idx="12"/>
          </p:nvPr>
        </p:nvSpPr>
        <p:spPr/>
        <p:txBody>
          <a:bodyPr/>
          <a:lstStyle/>
          <a:p>
            <a:fld id="{1E407668-2EEC-4FEA-A188-A2C6BC42B168}" type="slidenum">
              <a:rPr lang="lt-LT" smtClean="0"/>
              <a:t>11</a:t>
            </a:fld>
            <a:endParaRPr lang="lt-LT"/>
          </a:p>
        </p:txBody>
      </p:sp>
      <p:graphicFrame>
        <p:nvGraphicFramePr>
          <p:cNvPr id="5" name="Table 4">
            <a:extLst>
              <a:ext uri="{FF2B5EF4-FFF2-40B4-BE49-F238E27FC236}">
                <a16:creationId xmlns:a16="http://schemas.microsoft.com/office/drawing/2014/main" id="{6243EE3E-4583-4124-9DDD-4F1AE5D060FA}"/>
              </a:ext>
            </a:extLst>
          </p:cNvPr>
          <p:cNvGraphicFramePr>
            <a:graphicFrameLocks noGrp="1"/>
          </p:cNvGraphicFramePr>
          <p:nvPr>
            <p:extLst>
              <p:ext uri="{D42A27DB-BD31-4B8C-83A1-F6EECF244321}">
                <p14:modId xmlns:p14="http://schemas.microsoft.com/office/powerpoint/2010/main" val="184323554"/>
              </p:ext>
            </p:extLst>
          </p:nvPr>
        </p:nvGraphicFramePr>
        <p:xfrm>
          <a:off x="457200" y="923479"/>
          <a:ext cx="8435280" cy="5629745"/>
        </p:xfrm>
        <a:graphic>
          <a:graphicData uri="http://schemas.openxmlformats.org/drawingml/2006/table">
            <a:tbl>
              <a:tblPr firstRow="1" firstCol="1" bandRow="1">
                <a:tableStyleId>{69C7853C-536D-4A76-A0AE-DD22124D55A5}</a:tableStyleId>
              </a:tblPr>
              <a:tblGrid>
                <a:gridCol w="5338936">
                  <a:extLst>
                    <a:ext uri="{9D8B030D-6E8A-4147-A177-3AD203B41FA5}">
                      <a16:colId xmlns:a16="http://schemas.microsoft.com/office/drawing/2014/main" val="2778617520"/>
                    </a:ext>
                  </a:extLst>
                </a:gridCol>
                <a:gridCol w="1008112">
                  <a:extLst>
                    <a:ext uri="{9D8B030D-6E8A-4147-A177-3AD203B41FA5}">
                      <a16:colId xmlns:a16="http://schemas.microsoft.com/office/drawing/2014/main" val="820073214"/>
                    </a:ext>
                  </a:extLst>
                </a:gridCol>
                <a:gridCol w="1080120">
                  <a:extLst>
                    <a:ext uri="{9D8B030D-6E8A-4147-A177-3AD203B41FA5}">
                      <a16:colId xmlns:a16="http://schemas.microsoft.com/office/drawing/2014/main" val="3365896170"/>
                    </a:ext>
                  </a:extLst>
                </a:gridCol>
                <a:gridCol w="957904">
                  <a:extLst>
                    <a:ext uri="{9D8B030D-6E8A-4147-A177-3AD203B41FA5}">
                      <a16:colId xmlns:a16="http://schemas.microsoft.com/office/drawing/2014/main" val="2896904208"/>
                    </a:ext>
                  </a:extLst>
                </a:gridCol>
                <a:gridCol w="50208">
                  <a:extLst>
                    <a:ext uri="{9D8B030D-6E8A-4147-A177-3AD203B41FA5}">
                      <a16:colId xmlns:a16="http://schemas.microsoft.com/office/drawing/2014/main" val="3333607881"/>
                    </a:ext>
                  </a:extLst>
                </a:gridCol>
              </a:tblGrid>
              <a:tr h="561305">
                <a:tc rowSpan="2">
                  <a:txBody>
                    <a:bodyPr/>
                    <a:lstStyle/>
                    <a:p>
                      <a:pPr algn="ctr">
                        <a:lnSpc>
                          <a:spcPct val="106000"/>
                        </a:lnSpc>
                        <a:spcAft>
                          <a:spcPts val="800"/>
                        </a:spcAft>
                      </a:pPr>
                      <a:r>
                        <a:rPr lang="lt-LT" sz="1200" kern="1200" dirty="0">
                          <a:effectLst/>
                        </a:rPr>
                        <a:t>2021–2027 M. IP suplanuoti veiksmai, priskirti regioninei pažangos priemonei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tc>
                <a:tc gridSpan="2">
                  <a:txBody>
                    <a:bodyPr/>
                    <a:lstStyle/>
                    <a:p>
                      <a:pPr algn="ctr">
                        <a:lnSpc>
                          <a:spcPct val="106000"/>
                        </a:lnSpc>
                        <a:spcAft>
                          <a:spcPts val="800"/>
                        </a:spcAft>
                      </a:pPr>
                      <a:r>
                        <a:rPr lang="lt-LT" sz="1200" kern="1200" dirty="0">
                          <a:effectLst/>
                        </a:rPr>
                        <a:t>2021–2027 M. VP uždavinio rodikliai, kurių turi būti siekiama </a:t>
                      </a:r>
                      <a:r>
                        <a:rPr lang="en-US" sz="1200" kern="1200" dirty="0" err="1">
                          <a:effectLst/>
                        </a:rPr>
                        <a:t>iki</a:t>
                      </a:r>
                      <a:r>
                        <a:rPr lang="en-US" sz="1200" kern="1200" dirty="0">
                          <a:effectLst/>
                        </a:rPr>
                        <a:t> 2029 m. </a:t>
                      </a:r>
                      <a:r>
                        <a:rPr lang="lt-LT" sz="1200" kern="1200" dirty="0">
                          <a:effectLst/>
                        </a:rPr>
                        <a:t>įgyvendinant veiksmą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tc>
                <a:tc hMerge="1">
                  <a:txBody>
                    <a:bodyPr/>
                    <a:lstStyle/>
                    <a:p>
                      <a:endParaRPr lang="en-US"/>
                    </a:p>
                  </a:txBody>
                  <a:tcPr/>
                </a:tc>
                <a:tc gridSpan="2">
                  <a:txBody>
                    <a:bodyPr/>
                    <a:lstStyle/>
                    <a:p>
                      <a:pPr algn="ctr">
                        <a:lnSpc>
                          <a:spcPct val="106000"/>
                        </a:lnSpc>
                        <a:spcAft>
                          <a:spcPts val="800"/>
                        </a:spcAft>
                      </a:pPr>
                      <a:r>
                        <a:rPr lang="lt-LT" sz="1200" kern="1200" dirty="0">
                          <a:effectLst/>
                        </a:rPr>
                        <a:t>2021–2027 M</a:t>
                      </a:r>
                      <a:r>
                        <a:rPr lang="en-US" sz="1200" kern="1200" dirty="0">
                          <a:effectLst/>
                        </a:rPr>
                        <a:t>. </a:t>
                      </a:r>
                      <a:r>
                        <a:rPr lang="lt-LT" sz="1200" kern="1200" dirty="0">
                          <a:effectLst/>
                        </a:rPr>
                        <a:t>ES fondų lėšos, Eur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tc>
                <a:tc hMerge="1">
                  <a:txBody>
                    <a:bodyPr/>
                    <a:lstStyle/>
                    <a:p>
                      <a:endParaRPr lang="en-US"/>
                    </a:p>
                  </a:txBody>
                  <a:tcPr/>
                </a:tc>
                <a:extLst>
                  <a:ext uri="{0D108BD9-81ED-4DB2-BD59-A6C34878D82A}">
                    <a16:rowId xmlns:a16="http://schemas.microsoft.com/office/drawing/2014/main" val="2117506763"/>
                  </a:ext>
                </a:extLst>
              </a:tr>
              <a:tr h="458476">
                <a:tc vMerge="1">
                  <a:txBody>
                    <a:bodyPr/>
                    <a:lstStyle/>
                    <a:p>
                      <a:endParaRPr lang="en-US"/>
                    </a:p>
                  </a:txBody>
                  <a:tcPr/>
                </a:tc>
                <a:tc>
                  <a:txBody>
                    <a:bodyPr/>
                    <a:lstStyle/>
                    <a:p>
                      <a:pPr algn="ctr">
                        <a:lnSpc>
                          <a:spcPct val="106000"/>
                        </a:lnSpc>
                        <a:spcAft>
                          <a:spcPts val="800"/>
                        </a:spcAft>
                      </a:pPr>
                      <a:r>
                        <a:rPr lang="lt-LT" sz="1200" kern="1200">
                          <a:effectLst/>
                        </a:rPr>
                        <a:t>Rezultato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tc>
                <a:tc>
                  <a:txBody>
                    <a:bodyPr/>
                    <a:lstStyle/>
                    <a:p>
                      <a:pPr algn="ctr">
                        <a:lnSpc>
                          <a:spcPct val="106000"/>
                        </a:lnSpc>
                        <a:spcAft>
                          <a:spcPts val="800"/>
                        </a:spcAft>
                      </a:pPr>
                      <a:r>
                        <a:rPr lang="lt-LT" sz="1200" kern="1200">
                          <a:effectLst/>
                        </a:rPr>
                        <a:t>Produkto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tc>
                <a:tc>
                  <a:txBody>
                    <a:bodyPr/>
                    <a:lstStyle/>
                    <a:p>
                      <a:pPr algn="ctr">
                        <a:lnSpc>
                          <a:spcPct val="106000"/>
                        </a:lnSpc>
                        <a:spcAft>
                          <a:spcPts val="800"/>
                        </a:spcAft>
                      </a:pPr>
                      <a:r>
                        <a:rPr lang="lt-LT" sz="1200" kern="1200" dirty="0">
                          <a:effectLst/>
                        </a:rPr>
                        <a:t>Iš viso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tc>
                <a:tc>
                  <a:txBody>
                    <a:bodyPr/>
                    <a:lstStyle/>
                    <a:p>
                      <a:pPr>
                        <a:lnSpc>
                          <a:spcPct val="107000"/>
                        </a:lnSpc>
                        <a:spcAft>
                          <a:spcPts val="80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28509102"/>
                  </a:ext>
                </a:extLst>
              </a:tr>
              <a:tr h="1014398">
                <a:tc>
                  <a:txBody>
                    <a:bodyPr/>
                    <a:lstStyle/>
                    <a:p>
                      <a:r>
                        <a:rPr lang="lt-LT" sz="1800" b="1" kern="1200" dirty="0">
                          <a:solidFill>
                            <a:schemeClr val="dk1"/>
                          </a:solidFill>
                          <a:effectLst/>
                          <a:latin typeface="+mn-lt"/>
                          <a:ea typeface="+mn-ea"/>
                          <a:cs typeface="+mn-cs"/>
                        </a:rPr>
                        <a:t>1.</a:t>
                      </a:r>
                      <a:r>
                        <a:rPr lang="lt-LT" sz="1800" b="1" kern="1200" baseline="0" dirty="0">
                          <a:solidFill>
                            <a:schemeClr val="dk1"/>
                          </a:solidFill>
                          <a:effectLst/>
                          <a:latin typeface="+mn-lt"/>
                          <a:ea typeface="+mn-ea"/>
                          <a:cs typeface="+mn-cs"/>
                        </a:rPr>
                        <a:t> </a:t>
                      </a:r>
                      <a:r>
                        <a:rPr lang="lt-LT" sz="1800" b="1" kern="1200" dirty="0">
                          <a:solidFill>
                            <a:schemeClr val="dk1"/>
                          </a:solidFill>
                          <a:effectLst/>
                          <a:latin typeface="+mn-lt"/>
                          <a:ea typeface="+mn-ea"/>
                          <a:cs typeface="+mn-cs"/>
                        </a:rPr>
                        <a:t>Žalinimo planų</a:t>
                      </a:r>
                      <a:r>
                        <a:rPr lang="lt-LT" sz="1800" b="0" kern="1200" dirty="0">
                          <a:solidFill>
                            <a:schemeClr val="dk1"/>
                          </a:solidFill>
                          <a:effectLst/>
                          <a:latin typeface="+mn-lt"/>
                          <a:ea typeface="+mn-ea"/>
                          <a:cs typeface="+mn-cs"/>
                        </a:rPr>
                        <a:t> (miestuose, kuriuose – daugiau kaip 20 000 gyventojų) ir </a:t>
                      </a:r>
                      <a:r>
                        <a:rPr lang="lt-LT" sz="1800" b="1" kern="1200" dirty="0">
                          <a:solidFill>
                            <a:schemeClr val="dk1"/>
                          </a:solidFill>
                          <a:effectLst/>
                          <a:latin typeface="+mn-lt"/>
                          <a:ea typeface="+mn-ea"/>
                          <a:cs typeface="+mn-cs"/>
                        </a:rPr>
                        <a:t>žaliosios infrastruktūros poreikio žemėlapių parengimas</a:t>
                      </a:r>
                    </a:p>
                    <a:p>
                      <a:r>
                        <a:rPr lang="lt-LT" sz="1800" b="1" kern="1200" dirty="0">
                          <a:solidFill>
                            <a:schemeClr val="dk1"/>
                          </a:solidFill>
                          <a:effectLst/>
                          <a:latin typeface="+mn-lt"/>
                          <a:ea typeface="+mn-ea"/>
                          <a:cs typeface="+mn-cs"/>
                        </a:rPr>
                        <a:t>2. </a:t>
                      </a:r>
                      <a:r>
                        <a:rPr lang="lt-LT" sz="1800" b="0" kern="1200" dirty="0">
                          <a:solidFill>
                            <a:schemeClr val="dk1"/>
                          </a:solidFill>
                          <a:effectLst/>
                          <a:latin typeface="+mn-lt"/>
                          <a:ea typeface="+mn-ea"/>
                          <a:cs typeface="+mn-cs"/>
                        </a:rPr>
                        <a:t>Žalinimo planuose ir ŽI poreikio žemėlapiuose numatytų </a:t>
                      </a:r>
                      <a:r>
                        <a:rPr lang="lt-LT" sz="1800" b="1" kern="1200" dirty="0">
                          <a:solidFill>
                            <a:schemeClr val="dk1"/>
                          </a:solidFill>
                          <a:effectLst/>
                          <a:latin typeface="+mn-lt"/>
                          <a:ea typeface="+mn-ea"/>
                          <a:cs typeface="+mn-cs"/>
                        </a:rPr>
                        <a:t>gamtinio karkaso sprendinių, susijusių su žaliosios infrastruktūros plėtra urbanizuotose teritorijose, įgyvendinimas</a:t>
                      </a:r>
                      <a:r>
                        <a:rPr lang="lt-LT" sz="1800" b="0" kern="1200" dirty="0">
                          <a:solidFill>
                            <a:schemeClr val="dk1"/>
                          </a:solidFill>
                          <a:effectLst/>
                          <a:latin typeface="+mn-lt"/>
                          <a:ea typeface="+mn-ea"/>
                          <a:cs typeface="+mn-cs"/>
                        </a:rPr>
                        <a:t> – kokybiškų ir daugiafunkcių (teikiančių įvairias ekosistemines paslaugas) viešųjų žaliųjų erdvių, želdynų (vertingų buveinių, žydinčių pievų)), kt. žaliosios infrastruktūros elementų kūrimas, žaliųjų jungčių mieste stiprinimas, apleistų teritorijų sutvarkymas, sunaikintų vandens telkinių morfologinių savybių atkūrimas, kanalizuotų upelių išlaisvinimas, paverčiant šias teritorijas žaliosiomis jungtimis, rekreacijos zonomis, oro taršos mažinimo elementais, ekonominę ir socialinę naudą teikiančiais objektais</a:t>
                      </a:r>
                      <a:endParaRPr lang="en-US" sz="1400" b="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tc>
                <a:tc>
                  <a:txBody>
                    <a:bodyPr/>
                    <a:lstStyle/>
                    <a:p>
                      <a:pPr>
                        <a:lnSpc>
                          <a:spcPct val="107000"/>
                        </a:lnSpc>
                        <a:spcAft>
                          <a:spcPts val="0"/>
                        </a:spcAft>
                      </a:pPr>
                      <a:r>
                        <a:rPr lang="lt-LT" sz="1400" dirty="0">
                          <a:effectLst/>
                          <a:latin typeface="+mn-lt"/>
                          <a:ea typeface="Times New Roman" panose="02020603050405020304" pitchFamily="18" charset="0"/>
                          <a:cs typeface="Times New Roman" panose="02020603050405020304" pitchFamily="18" charset="0"/>
                        </a:rPr>
                        <a:t>Gyventojai, galintys naudotis nauja ar atnaujinta žaliąja infrastruktūra</a:t>
                      </a:r>
                    </a:p>
                    <a:p>
                      <a:pPr>
                        <a:lnSpc>
                          <a:spcPct val="107000"/>
                        </a:lnSpc>
                        <a:spcAft>
                          <a:spcPts val="0"/>
                        </a:spcAft>
                      </a:pPr>
                      <a:r>
                        <a:rPr lang="lt-LT" sz="1400" dirty="0">
                          <a:effectLst/>
                          <a:latin typeface="+mn-lt"/>
                          <a:ea typeface="Times New Roman" panose="02020603050405020304" pitchFamily="18" charset="0"/>
                          <a:cs typeface="Times New Roman" panose="02020603050405020304" pitchFamily="18" charset="0"/>
                        </a:rPr>
                        <a:t> 713 501 gyventojas </a:t>
                      </a:r>
                    </a:p>
                  </a:txBody>
                  <a:tcPr marL="68580" marR="68580" marT="0" marB="0"/>
                </a:tc>
                <a:tc>
                  <a:txBody>
                    <a:bodyPr/>
                    <a:lstStyle/>
                    <a:p>
                      <a:pPr>
                        <a:lnSpc>
                          <a:spcPct val="107000"/>
                        </a:lnSpc>
                        <a:spcAft>
                          <a:spcPts val="0"/>
                        </a:spcAft>
                      </a:pPr>
                      <a:r>
                        <a:rPr lang="lt-LT" sz="1400" dirty="0">
                          <a:effectLst/>
                          <a:latin typeface="+mn-lt"/>
                          <a:ea typeface="Times New Roman" panose="02020603050405020304" pitchFamily="18" charset="0"/>
                          <a:cs typeface="Times New Roman" panose="02020603050405020304" pitchFamily="18" charset="0"/>
                        </a:rPr>
                        <a:t>Žalioji infrastruktūra, kuriai suteikta parama kitais nei prisitaikymo prie klimato kaitos tikslais 261 ha </a:t>
                      </a:r>
                    </a:p>
                  </a:txBody>
                  <a:tcPr marL="68580" marR="68580" marT="0" marB="0"/>
                </a:tc>
                <a:tc>
                  <a:txBody>
                    <a:bodyPr/>
                    <a:lstStyle/>
                    <a:p>
                      <a:pPr algn="ctr">
                        <a:lnSpc>
                          <a:spcPct val="106000"/>
                        </a:lnSpc>
                        <a:spcAft>
                          <a:spcPts val="800"/>
                        </a:spcAft>
                      </a:pPr>
                      <a:r>
                        <a:rPr lang="lt-LT" sz="1400" kern="1200" dirty="0">
                          <a:effectLst/>
                        </a:rPr>
                        <a:t>33.000.000</a:t>
                      </a:r>
                      <a:endParaRPr lang="en-US" sz="1400" kern="1200" dirty="0">
                        <a:effectLst/>
                      </a:endParaRPr>
                    </a:p>
                    <a:p>
                      <a:pPr algn="ctr">
                        <a:lnSpc>
                          <a:spcPct val="106000"/>
                        </a:lnSpc>
                        <a:spcAft>
                          <a:spcPts val="800"/>
                        </a:spcAft>
                      </a:pPr>
                      <a:endParaRPr lang="en-US" sz="1400" kern="1200" dirty="0">
                        <a:effectLst/>
                      </a:endParaRPr>
                    </a:p>
                    <a:p>
                      <a:pPr algn="ctr">
                        <a:lnSpc>
                          <a:spcPct val="106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tc>
                <a:tc>
                  <a:txBody>
                    <a:bodyPr/>
                    <a:lstStyle/>
                    <a:p>
                      <a:pPr>
                        <a:lnSpc>
                          <a:spcPct val="107000"/>
                        </a:lnSpc>
                        <a:spcAft>
                          <a:spcPts val="80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0857651"/>
                  </a:ext>
                </a:extLst>
              </a:tr>
            </a:tbl>
          </a:graphicData>
        </a:graphic>
      </p:graphicFrame>
      <p:sp>
        <p:nvSpPr>
          <p:cNvPr id="6" name="Rectangle 2">
            <a:extLst>
              <a:ext uri="{FF2B5EF4-FFF2-40B4-BE49-F238E27FC236}">
                <a16:creationId xmlns:a16="http://schemas.microsoft.com/office/drawing/2014/main" id="{45D5CC6C-F683-4CB5-B456-B4A988EEB3E5}"/>
              </a:ext>
            </a:extLst>
          </p:cNvPr>
          <p:cNvSpPr>
            <a:spLocks noChangeArrowheads="1"/>
          </p:cNvSpPr>
          <p:nvPr/>
        </p:nvSpPr>
        <p:spPr bwMode="auto">
          <a:xfrm>
            <a:off x="135572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8D279AAD-9DEB-4D5C-977B-FA5DB56EF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831" y="8210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37805" y="209625"/>
            <a:ext cx="8229600" cy="55379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2400" dirty="0">
                <a:solidFill>
                  <a:schemeClr val="accent3">
                    <a:lumMod val="75000"/>
                  </a:schemeClr>
                </a:solidFill>
              </a:rPr>
              <a:t>RE3. </a:t>
            </a:r>
            <a:r>
              <a:rPr lang="lt-LT" sz="2400" dirty="0">
                <a:solidFill>
                  <a:srgbClr val="00B050"/>
                </a:solidFill>
              </a:rPr>
              <a:t>Plėtoti žaliąją infrastruktūrą urbanizuotoje aplinkoje</a:t>
            </a:r>
          </a:p>
          <a:p>
            <a:endParaRPr lang="lt-LT" sz="2400" i="1" dirty="0">
              <a:solidFill>
                <a:schemeClr val="accent6">
                  <a:lumMod val="75000"/>
                </a:schemeClr>
              </a:solidFill>
            </a:endParaRPr>
          </a:p>
        </p:txBody>
      </p:sp>
    </p:spTree>
    <p:extLst>
      <p:ext uri="{BB962C8B-B14F-4D97-AF65-F5344CB8AC3E}">
        <p14:creationId xmlns:p14="http://schemas.microsoft.com/office/powerpoint/2010/main" val="381581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407668-2EEC-4FEA-A188-A2C6BC42B168}" type="slidenum">
              <a:rPr lang="lt-LT" smtClean="0"/>
              <a:t>12</a:t>
            </a:fld>
            <a:endParaRPr lang="lt-L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831" y="8210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692696"/>
            <a:ext cx="8229600" cy="7249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2800" dirty="0">
                <a:solidFill>
                  <a:schemeClr val="bg2">
                    <a:lumMod val="50000"/>
                  </a:schemeClr>
                </a:solidFill>
              </a:rPr>
              <a:t>RE4. </a:t>
            </a:r>
            <a:r>
              <a:rPr lang="lt-LT" sz="2800" dirty="0">
                <a:solidFill>
                  <a:schemeClr val="accent6">
                    <a:lumMod val="50000"/>
                  </a:schemeClr>
                </a:solidFill>
              </a:rPr>
              <a:t>Sutvarkyti praeityje užterštas ir pažeistas teritorijas</a:t>
            </a:r>
            <a:endParaRPr lang="lt-LT" sz="2800" dirty="0">
              <a:solidFill>
                <a:schemeClr val="accent6">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95439508"/>
              </p:ext>
            </p:extLst>
          </p:nvPr>
        </p:nvGraphicFramePr>
        <p:xfrm>
          <a:off x="755575" y="1534070"/>
          <a:ext cx="7931224" cy="4343400"/>
        </p:xfrm>
        <a:graphic>
          <a:graphicData uri="http://schemas.openxmlformats.org/drawingml/2006/table">
            <a:tbl>
              <a:tblPr firstRow="1" firstCol="1" bandRow="1">
                <a:tableStyleId>{93296810-A885-4BE3-A3E7-6D5BEEA58F35}</a:tableStyleId>
              </a:tblPr>
              <a:tblGrid>
                <a:gridCol w="244827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502377">
                  <a:extLst>
                    <a:ext uri="{9D8B030D-6E8A-4147-A177-3AD203B41FA5}">
                      <a16:colId xmlns:a16="http://schemas.microsoft.com/office/drawing/2014/main" val="20003"/>
                    </a:ext>
                  </a:extLst>
                </a:gridCol>
                <a:gridCol w="874163">
                  <a:extLst>
                    <a:ext uri="{9D8B030D-6E8A-4147-A177-3AD203B41FA5}">
                      <a16:colId xmlns:a16="http://schemas.microsoft.com/office/drawing/2014/main" val="20004"/>
                    </a:ext>
                  </a:extLst>
                </a:gridCol>
                <a:gridCol w="874163">
                  <a:extLst>
                    <a:ext uri="{9D8B030D-6E8A-4147-A177-3AD203B41FA5}">
                      <a16:colId xmlns:a16="http://schemas.microsoft.com/office/drawing/2014/main" val="20005"/>
                    </a:ext>
                  </a:extLst>
                </a:gridCol>
              </a:tblGrid>
              <a:tr h="895740">
                <a:tc rowSpan="2">
                  <a:txBody>
                    <a:bodyPr/>
                    <a:lstStyle/>
                    <a:p>
                      <a:pPr algn="ctr">
                        <a:spcAft>
                          <a:spcPts val="0"/>
                        </a:spcAft>
                      </a:pPr>
                      <a:r>
                        <a:rPr lang="lt-LT" sz="1600" dirty="0">
                          <a:effectLst/>
                        </a:rPr>
                        <a:t>Būtinos sąlygos</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lumMod val="50000"/>
                      </a:schemeClr>
                    </a:solidFill>
                  </a:tcPr>
                </a:tc>
                <a:tc gridSpan="2">
                  <a:txBody>
                    <a:bodyPr/>
                    <a:lstStyle/>
                    <a:p>
                      <a:pPr algn="ctr">
                        <a:spcAft>
                          <a:spcPts val="0"/>
                        </a:spcAft>
                      </a:pPr>
                      <a:r>
                        <a:rPr lang="lt-LT" sz="1600" dirty="0">
                          <a:effectLst/>
                        </a:rPr>
                        <a:t>Finansavimas, mln. eur</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50000"/>
                      </a:schemeClr>
                    </a:solidFill>
                  </a:tcPr>
                </a:tc>
                <a:tc hMerge="1">
                  <a:txBody>
                    <a:bodyPr/>
                    <a:lstStyle/>
                    <a:p>
                      <a:endParaRPr lang="lt-LT"/>
                    </a:p>
                  </a:txBody>
                  <a:tcPr/>
                </a:tc>
                <a:tc rowSpan="2">
                  <a:txBody>
                    <a:bodyPr/>
                    <a:lstStyle/>
                    <a:p>
                      <a:pPr algn="ctr">
                        <a:spcAft>
                          <a:spcPts val="0"/>
                        </a:spcAft>
                      </a:pPr>
                      <a:r>
                        <a:rPr lang="lt-LT" sz="1600" dirty="0">
                          <a:effectLst/>
                        </a:rPr>
                        <a:t>Pažangos priemonės rezultato rodiklio pavadinimas</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lumMod val="50000"/>
                      </a:schemeClr>
                    </a:solidFill>
                  </a:tcPr>
                </a:tc>
                <a:tc gridSpan="2">
                  <a:txBody>
                    <a:bodyPr/>
                    <a:lstStyle/>
                    <a:p>
                      <a:pPr algn="ctr">
                        <a:spcAft>
                          <a:spcPts val="0"/>
                        </a:spcAft>
                      </a:pPr>
                      <a:r>
                        <a:rPr lang="lt-LT" sz="1600" dirty="0">
                          <a:effectLst/>
                        </a:rPr>
                        <a:t>Pažangos priemonės rezultato rodiklio reikšmės</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lumMod val="50000"/>
                      </a:schemeClr>
                    </a:solidFill>
                  </a:tcPr>
                </a:tc>
                <a:tc hMerge="1">
                  <a:txBody>
                    <a:bodyPr/>
                    <a:lstStyle/>
                    <a:p>
                      <a:endParaRPr lang="lt-LT"/>
                    </a:p>
                  </a:txBody>
                  <a:tcPr/>
                </a:tc>
                <a:extLst>
                  <a:ext uri="{0D108BD9-81ED-4DB2-BD59-A6C34878D82A}">
                    <a16:rowId xmlns:a16="http://schemas.microsoft.com/office/drawing/2014/main" val="10000"/>
                  </a:ext>
                </a:extLst>
              </a:tr>
              <a:tr h="783773">
                <a:tc vMerge="1">
                  <a:txBody>
                    <a:bodyPr/>
                    <a:lstStyle/>
                    <a:p>
                      <a:endParaRPr lang="lt-LT"/>
                    </a:p>
                  </a:txBody>
                  <a:tcPr/>
                </a:tc>
                <a:tc>
                  <a:txBody>
                    <a:bodyPr/>
                    <a:lstStyle/>
                    <a:p>
                      <a:pPr algn="ctr">
                        <a:spcAft>
                          <a:spcPts val="0"/>
                        </a:spcAft>
                      </a:pPr>
                      <a:r>
                        <a:rPr lang="lt-LT" sz="1600">
                          <a:effectLst/>
                        </a:rPr>
                        <a:t>ES lėšos</a:t>
                      </a:r>
                    </a:p>
                    <a:p>
                      <a:pPr algn="ctr">
                        <a:spcAft>
                          <a:spcPts val="0"/>
                        </a:spcAft>
                      </a:pPr>
                      <a:r>
                        <a:rPr lang="lt-LT" sz="1600">
                          <a:effectLst/>
                        </a:rPr>
                        <a:t> 85 proc.</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50000"/>
                      </a:schemeClr>
                    </a:solidFill>
                  </a:tcPr>
                </a:tc>
                <a:tc>
                  <a:txBody>
                    <a:bodyPr/>
                    <a:lstStyle/>
                    <a:p>
                      <a:pPr algn="ctr">
                        <a:spcAft>
                          <a:spcPts val="0"/>
                        </a:spcAft>
                      </a:pPr>
                      <a:r>
                        <a:rPr lang="lt-LT" sz="1400" dirty="0">
                          <a:effectLst/>
                        </a:rPr>
                        <a:t>Savivaldybių ar jų įmonių lėšos  &gt;15 proc.</a:t>
                      </a: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50000"/>
                      </a:schemeClr>
                    </a:solidFill>
                  </a:tcPr>
                </a:tc>
                <a:tc vMerge="1">
                  <a:txBody>
                    <a:bodyPr/>
                    <a:lstStyle/>
                    <a:p>
                      <a:endParaRPr lang="lt-LT"/>
                    </a:p>
                  </a:txBody>
                  <a:tcPr/>
                </a:tc>
                <a:tc>
                  <a:txBody>
                    <a:bodyPr/>
                    <a:lstStyle/>
                    <a:p>
                      <a:pPr algn="ctr">
                        <a:spcAft>
                          <a:spcPts val="0"/>
                        </a:spcAft>
                      </a:pPr>
                      <a:r>
                        <a:rPr lang="lt-LT" sz="1600" dirty="0">
                          <a:effectLst/>
                        </a:rPr>
                        <a:t>Pradinė</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lumMod val="50000"/>
                      </a:schemeClr>
                    </a:solidFill>
                  </a:tcPr>
                </a:tc>
                <a:tc>
                  <a:txBody>
                    <a:bodyPr/>
                    <a:lstStyle/>
                    <a:p>
                      <a:pPr algn="ctr">
                        <a:spcAft>
                          <a:spcPts val="0"/>
                        </a:spcAft>
                      </a:pPr>
                      <a:r>
                        <a:rPr lang="lt-LT" sz="1600" dirty="0">
                          <a:effectLst/>
                        </a:rPr>
                        <a:t>2030 m.</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lumMod val="50000"/>
                      </a:schemeClr>
                    </a:solidFill>
                  </a:tcPr>
                </a:tc>
                <a:extLst>
                  <a:ext uri="{0D108BD9-81ED-4DB2-BD59-A6C34878D82A}">
                    <a16:rowId xmlns:a16="http://schemas.microsoft.com/office/drawing/2014/main" val="10001"/>
                  </a:ext>
                </a:extLst>
              </a:tr>
              <a:tr h="1511561">
                <a:tc>
                  <a:txBody>
                    <a:bodyPr/>
                    <a:lstStyle/>
                    <a:p>
                      <a:pPr algn="just" fontAlgn="base"/>
                      <a:r>
                        <a:rPr lang="lt-LT" sz="1500" b="0" dirty="0">
                          <a:solidFill>
                            <a:schemeClr val="tx1"/>
                          </a:solidFill>
                          <a:effectLst/>
                        </a:rPr>
                        <a:t>1. Projektai įgyvendinami urbanizuotose teritorijose, kurių gyventojų </a:t>
                      </a:r>
                      <a:r>
                        <a:rPr lang="lt-LT" sz="1500" b="1" dirty="0">
                          <a:solidFill>
                            <a:schemeClr val="tx1"/>
                          </a:solidFill>
                          <a:effectLst/>
                        </a:rPr>
                        <a:t>tankis didesnis kaip 300 gyventojų/km2</a:t>
                      </a:r>
                    </a:p>
                    <a:p>
                      <a:pPr algn="just" fontAlgn="base"/>
                      <a:r>
                        <a:rPr lang="lt-LT" sz="1500" b="0" dirty="0">
                          <a:solidFill>
                            <a:schemeClr val="tx1"/>
                          </a:solidFill>
                          <a:effectLst/>
                        </a:rPr>
                        <a:t>2. Rekultivuota žemė naudojama želdynų ir želdinių įrengimui, socialiniams būstams, ūkinei, kultūrinei, sporto ar bendruomeninei veiklai</a:t>
                      </a:r>
                      <a:endParaRPr lang="lt-LT" sz="1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gn="ctr">
                        <a:spcAft>
                          <a:spcPts val="0"/>
                        </a:spcAft>
                      </a:pPr>
                      <a:r>
                        <a:rPr lang="lt-LT" sz="1600" dirty="0">
                          <a:effectLst/>
                        </a:rPr>
                        <a:t>30,6</a:t>
                      </a:r>
                    </a:p>
                    <a:p>
                      <a:pPr>
                        <a:spcAft>
                          <a:spcPts val="0"/>
                        </a:spcAft>
                      </a:pPr>
                      <a:r>
                        <a:rPr lang="lt-LT" sz="1600" dirty="0">
                          <a:effectLst/>
                        </a:rPr>
                        <a:t>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gn="ctr">
                        <a:spcAft>
                          <a:spcPts val="0"/>
                        </a:spcAft>
                      </a:pPr>
                      <a:r>
                        <a:rPr lang="lt-LT" sz="1600" dirty="0">
                          <a:effectLst/>
                        </a:rPr>
                        <a:t>5,4</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fontAlgn="base"/>
                      <a:r>
                        <a:rPr lang="lt-LT" sz="1800" kern="1200" dirty="0">
                          <a:effectLst/>
                        </a:rPr>
                        <a:t>Natūralių ir pusiau natūralių teritorijų ploto santykis su Lietuvos plotu, procentais </a:t>
                      </a:r>
                    </a:p>
                    <a:p>
                      <a:r>
                        <a:rPr lang="lt-LT" sz="1800" kern="1200" dirty="0">
                          <a:effectLst/>
                        </a:rPr>
                        <a:t>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gn="ctr">
                        <a:spcAft>
                          <a:spcPts val="0"/>
                        </a:spcAft>
                      </a:pPr>
                      <a:r>
                        <a:rPr lang="lt-LT" sz="1600" dirty="0">
                          <a:effectLst/>
                        </a:rPr>
                        <a:t>52,04</a:t>
                      </a:r>
                    </a:p>
                    <a:p>
                      <a:pPr algn="ctr">
                        <a:spcAft>
                          <a:spcPts val="0"/>
                        </a:spcAft>
                      </a:pPr>
                      <a:r>
                        <a:rPr lang="lt-LT" sz="1600" dirty="0">
                          <a:effectLst/>
                        </a:rPr>
                        <a:t>(2019 m.)</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gn="ctr">
                        <a:spcAft>
                          <a:spcPts val="0"/>
                        </a:spcAft>
                      </a:pPr>
                      <a:r>
                        <a:rPr lang="lt-LT" sz="1600" dirty="0">
                          <a:effectLst/>
                        </a:rPr>
                        <a:t>55</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8171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5124CF-6003-4103-934C-33C38CEE2B55}"/>
              </a:ext>
            </a:extLst>
          </p:cNvPr>
          <p:cNvSpPr>
            <a:spLocks noGrp="1"/>
          </p:cNvSpPr>
          <p:nvPr>
            <p:ph type="sldNum" sz="quarter" idx="12"/>
          </p:nvPr>
        </p:nvSpPr>
        <p:spPr/>
        <p:txBody>
          <a:bodyPr/>
          <a:lstStyle/>
          <a:p>
            <a:fld id="{1E407668-2EEC-4FEA-A188-A2C6BC42B168}" type="slidenum">
              <a:rPr lang="lt-LT" smtClean="0"/>
              <a:t>13</a:t>
            </a:fld>
            <a:endParaRPr lang="lt-LT"/>
          </a:p>
        </p:txBody>
      </p:sp>
      <p:graphicFrame>
        <p:nvGraphicFramePr>
          <p:cNvPr id="3" name="Table 2">
            <a:extLst>
              <a:ext uri="{FF2B5EF4-FFF2-40B4-BE49-F238E27FC236}">
                <a16:creationId xmlns:a16="http://schemas.microsoft.com/office/drawing/2014/main" id="{6D38F710-E9A0-4488-8980-A37766391C2C}"/>
              </a:ext>
            </a:extLst>
          </p:cNvPr>
          <p:cNvGraphicFramePr>
            <a:graphicFrameLocks noGrp="1"/>
          </p:cNvGraphicFramePr>
          <p:nvPr>
            <p:extLst>
              <p:ext uri="{D42A27DB-BD31-4B8C-83A1-F6EECF244321}">
                <p14:modId xmlns:p14="http://schemas.microsoft.com/office/powerpoint/2010/main" val="3016401786"/>
              </p:ext>
            </p:extLst>
          </p:nvPr>
        </p:nvGraphicFramePr>
        <p:xfrm>
          <a:off x="539551" y="923479"/>
          <a:ext cx="8352928" cy="5619327"/>
        </p:xfrm>
        <a:graphic>
          <a:graphicData uri="http://schemas.openxmlformats.org/drawingml/2006/table">
            <a:tbl>
              <a:tblPr firstRow="1" firstCol="1" bandRow="1"/>
              <a:tblGrid>
                <a:gridCol w="3960441">
                  <a:extLst>
                    <a:ext uri="{9D8B030D-6E8A-4147-A177-3AD203B41FA5}">
                      <a16:colId xmlns:a16="http://schemas.microsoft.com/office/drawing/2014/main" val="3085483216"/>
                    </a:ext>
                  </a:extLst>
                </a:gridCol>
                <a:gridCol w="1296144">
                  <a:extLst>
                    <a:ext uri="{9D8B030D-6E8A-4147-A177-3AD203B41FA5}">
                      <a16:colId xmlns:a16="http://schemas.microsoft.com/office/drawing/2014/main" val="3267733613"/>
                    </a:ext>
                  </a:extLst>
                </a:gridCol>
                <a:gridCol w="1944216">
                  <a:extLst>
                    <a:ext uri="{9D8B030D-6E8A-4147-A177-3AD203B41FA5}">
                      <a16:colId xmlns:a16="http://schemas.microsoft.com/office/drawing/2014/main" val="1427400585"/>
                    </a:ext>
                  </a:extLst>
                </a:gridCol>
                <a:gridCol w="1073998">
                  <a:extLst>
                    <a:ext uri="{9D8B030D-6E8A-4147-A177-3AD203B41FA5}">
                      <a16:colId xmlns:a16="http://schemas.microsoft.com/office/drawing/2014/main" val="2250926362"/>
                    </a:ext>
                  </a:extLst>
                </a:gridCol>
                <a:gridCol w="78129">
                  <a:extLst>
                    <a:ext uri="{9D8B030D-6E8A-4147-A177-3AD203B41FA5}">
                      <a16:colId xmlns:a16="http://schemas.microsoft.com/office/drawing/2014/main" val="2906719218"/>
                    </a:ext>
                  </a:extLst>
                </a:gridCol>
              </a:tblGrid>
              <a:tr h="826585">
                <a:tc rowSpan="2">
                  <a:txBody>
                    <a:bodyPr/>
                    <a:lstStyle/>
                    <a:p>
                      <a:pPr algn="ctr">
                        <a:lnSpc>
                          <a:spcPct val="106000"/>
                        </a:lnSpc>
                        <a:spcAft>
                          <a:spcPts val="800"/>
                        </a:spcAft>
                      </a:pPr>
                      <a:r>
                        <a:rPr lang="lt-LT" sz="1400" b="1" kern="1200"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2021–2027 M. VP suplanuoti veiksmai, priskirti regioninei pažangos priemonei</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50000"/>
                      </a:schemeClr>
                    </a:solidFill>
                  </a:tcPr>
                </a:tc>
                <a:tc gridSpan="2">
                  <a:txBody>
                    <a:bodyPr/>
                    <a:lstStyle/>
                    <a:p>
                      <a:pPr algn="ctr">
                        <a:lnSpc>
                          <a:spcPct val="106000"/>
                        </a:lnSpc>
                        <a:spcAft>
                          <a:spcPts val="800"/>
                        </a:spcAft>
                      </a:pPr>
                      <a:r>
                        <a:rPr lang="lt-LT" sz="1400" b="1" kern="1200"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2021–2027 M. VP uždavinio rodikliai, kurių turi būti siekiama iki 2029 m. įgyvendinant veiksmą</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50000"/>
                      </a:schemeClr>
                    </a:solidFill>
                  </a:tcPr>
                </a:tc>
                <a:tc hMerge="1">
                  <a:txBody>
                    <a:bodyPr/>
                    <a:lstStyle/>
                    <a:p>
                      <a:endParaRPr lang="en-US"/>
                    </a:p>
                  </a:txBody>
                  <a:tcPr/>
                </a:tc>
                <a:tc>
                  <a:txBody>
                    <a:bodyPr/>
                    <a:lstStyle/>
                    <a:p>
                      <a:pPr algn="ctr">
                        <a:lnSpc>
                          <a:spcPct val="106000"/>
                        </a:lnSpc>
                        <a:spcAft>
                          <a:spcPts val="800"/>
                        </a:spcAft>
                      </a:pPr>
                      <a:r>
                        <a:rPr lang="lt-LT" sz="1400" b="1" kern="1200"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2021–2027 M. ES fondų lėšos, Eur</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50000"/>
                      </a:schemeClr>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40014130"/>
                  </a:ext>
                </a:extLst>
              </a:tr>
              <a:tr h="490553">
                <a:tc vMerge="1">
                  <a:txBody>
                    <a:bodyPr/>
                    <a:lstStyle/>
                    <a:p>
                      <a:endParaRPr lang="en-US"/>
                    </a:p>
                  </a:txBody>
                  <a:tcPr/>
                </a:tc>
                <a:tc>
                  <a:txBody>
                    <a:bodyPr/>
                    <a:lstStyle/>
                    <a:p>
                      <a:pPr algn="ctr">
                        <a:lnSpc>
                          <a:spcPct val="106000"/>
                        </a:lnSpc>
                        <a:spcAft>
                          <a:spcPts val="800"/>
                        </a:spcAft>
                      </a:pPr>
                      <a:r>
                        <a:rPr lang="lt-LT" sz="14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Rezultato</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50000"/>
                      </a:schemeClr>
                    </a:solidFill>
                  </a:tcPr>
                </a:tc>
                <a:tc>
                  <a:txBody>
                    <a:bodyPr/>
                    <a:lstStyle/>
                    <a:p>
                      <a:pPr algn="ctr">
                        <a:lnSpc>
                          <a:spcPct val="106000"/>
                        </a:lnSpc>
                        <a:spcAft>
                          <a:spcPts val="800"/>
                        </a:spcAft>
                      </a:pPr>
                      <a:r>
                        <a:rPr lang="lt-LT" sz="14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Produkto</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50000"/>
                      </a:schemeClr>
                    </a:solidFill>
                  </a:tcPr>
                </a:tc>
                <a:tc gridSpan="2">
                  <a:txBody>
                    <a:bodyPr/>
                    <a:lstStyle/>
                    <a:p>
                      <a:pPr algn="ctr">
                        <a:lnSpc>
                          <a:spcPct val="106000"/>
                        </a:lnSpc>
                        <a:spcAft>
                          <a:spcPts val="800"/>
                        </a:spcAft>
                      </a:pPr>
                      <a:r>
                        <a:rPr lang="lt-LT" sz="14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Iš viso</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104829722"/>
                  </a:ext>
                </a:extLst>
              </a:tr>
              <a:tr h="4186940">
                <a:tc>
                  <a:txBody>
                    <a:bodyPr/>
                    <a:lstStyle/>
                    <a:p>
                      <a:pPr>
                        <a:lnSpc>
                          <a:spcPct val="107000"/>
                        </a:lnSpc>
                        <a:spcAft>
                          <a:spcPts val="800"/>
                        </a:spcAft>
                      </a:pPr>
                      <a:r>
                        <a:rPr lang="lt-LT" sz="1400" b="1" dirty="0">
                          <a:effectLst/>
                          <a:latin typeface="+mn-lt"/>
                          <a:ea typeface="Times New Roman" panose="02020603050405020304" pitchFamily="18" charset="0"/>
                          <a:cs typeface="Times New Roman" panose="02020603050405020304" pitchFamily="18" charset="0"/>
                        </a:rPr>
                        <a:t>1. Praeityje cheminėmis medžiagomis užterštų teritorijų</a:t>
                      </a:r>
                      <a:r>
                        <a:rPr lang="lt-LT" sz="1400" dirty="0">
                          <a:effectLst/>
                          <a:latin typeface="+mn-lt"/>
                          <a:ea typeface="Times New Roman" panose="02020603050405020304" pitchFamily="18" charset="0"/>
                          <a:cs typeface="Times New Roman" panose="02020603050405020304" pitchFamily="18" charset="0"/>
                        </a:rPr>
                        <a:t> (įv. naftos produktų bazių, technikos kiemų, degalinių, trąšų, pesticidų sandėlių, nelegalių sąvartynų / šiukšlynų ir kt.), </a:t>
                      </a:r>
                      <a:r>
                        <a:rPr lang="lt-LT" sz="1400" b="1" dirty="0">
                          <a:effectLst/>
                          <a:latin typeface="+mn-lt"/>
                          <a:ea typeface="Times New Roman" panose="02020603050405020304" pitchFamily="18" charset="0"/>
                          <a:cs typeface="Times New Roman" panose="02020603050405020304" pitchFamily="18" charset="0"/>
                        </a:rPr>
                        <a:t>likvidavimas / rekultivavimas</a:t>
                      </a:r>
                      <a:r>
                        <a:rPr lang="lt-LT" sz="1400" dirty="0">
                          <a:effectLst/>
                          <a:latin typeface="+mn-lt"/>
                          <a:ea typeface="Times New Roman" panose="02020603050405020304" pitchFamily="18" charset="0"/>
                          <a:cs typeface="Times New Roman" panose="02020603050405020304" pitchFamily="18" charset="0"/>
                        </a:rPr>
                        <a:t>, prioritetą teikiant urbanizuotoms valstybinėje ir (ar) savivaldybės žemėje esančioms didesnėms nei 1 ha ploto užterštoms teritorijoms, turinčioms galimai didžiausią neigiamą poveikį žmonių sveikatai ir aplinkai</a:t>
                      </a:r>
                    </a:p>
                    <a:p>
                      <a:pPr marL="0" marR="0" lvl="0" indent="0" algn="l" defTabSz="914400" rtl="0" eaLnBrk="1" fontAlgn="auto" latinLnBrk="0" hangingPunct="1">
                        <a:lnSpc>
                          <a:spcPct val="107000"/>
                        </a:lnSpc>
                        <a:spcBef>
                          <a:spcPts val="0"/>
                        </a:spcBef>
                        <a:spcAft>
                          <a:spcPts val="800"/>
                        </a:spcAft>
                        <a:buClrTx/>
                        <a:buSzTx/>
                        <a:buFontTx/>
                        <a:buNone/>
                        <a:tabLst/>
                        <a:defRPr/>
                      </a:pPr>
                      <a:r>
                        <a:rPr lang="lt-LT" sz="1400" b="1" dirty="0">
                          <a:effectLst/>
                          <a:latin typeface="+mn-lt"/>
                          <a:ea typeface="Times New Roman" panose="02020603050405020304" pitchFamily="18" charset="0"/>
                          <a:cs typeface="Times New Roman" panose="02020603050405020304" pitchFamily="18" charset="0"/>
                        </a:rPr>
                        <a:t>2. Praeityje kasybos darbais pažeistų teritorijų</a:t>
                      </a:r>
                      <a:r>
                        <a:rPr lang="lt-LT" sz="1400" dirty="0">
                          <a:effectLst/>
                          <a:latin typeface="+mn-lt"/>
                          <a:ea typeface="Times New Roman" panose="02020603050405020304" pitchFamily="18" charset="0"/>
                          <a:cs typeface="Times New Roman" panose="02020603050405020304" pitchFamily="18" charset="0"/>
                        </a:rPr>
                        <a:t> (karjerų ir durpynų) </a:t>
                      </a:r>
                      <a:r>
                        <a:rPr lang="lt-LT" sz="1400" b="1" dirty="0">
                          <a:effectLst/>
                          <a:latin typeface="+mn-lt"/>
                          <a:ea typeface="Times New Roman" panose="02020603050405020304" pitchFamily="18" charset="0"/>
                          <a:cs typeface="Times New Roman" panose="02020603050405020304" pitchFamily="18" charset="0"/>
                        </a:rPr>
                        <a:t>tvarkymas</a:t>
                      </a:r>
                      <a:r>
                        <a:rPr lang="lt-LT" sz="1400" dirty="0">
                          <a:effectLst/>
                          <a:latin typeface="+mn-lt"/>
                          <a:ea typeface="Times New Roman" panose="02020603050405020304" pitchFamily="18" charset="0"/>
                          <a:cs typeface="Times New Roman" panose="02020603050405020304" pitchFamily="18" charset="0"/>
                        </a:rPr>
                        <a:t>, prioritetą teikiant urbanizuotoms ar šalia jų esančioms (iki 2 km atstumu) saugomoms teritorijoms, turinčioms didžiausią potencialą tarnauti visuomenės reikmėms, – sutvarkyti jas taip, kad taptų rekreacijai, sportui ir socialiniam gyvenimui tinkamomis erdvėmis.</a:t>
                      </a:r>
                    </a:p>
                    <a:p>
                      <a:pPr>
                        <a:lnSpc>
                          <a:spcPct val="107000"/>
                        </a:lnSpc>
                        <a:spcAft>
                          <a:spcPts val="800"/>
                        </a:spcAft>
                      </a:pPr>
                      <a:endParaRPr lang="lt-LT"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lt-LT" sz="1400" dirty="0">
                          <a:effectLst/>
                          <a:latin typeface="+mn-lt"/>
                          <a:ea typeface="Times New Roman" panose="02020603050405020304" pitchFamily="18" charset="0"/>
                          <a:cs typeface="Times New Roman" panose="02020603050405020304" pitchFamily="18" charset="0"/>
                        </a:rPr>
                        <a:t>Rekultivuota žemė, naudojama žaliesiems plotams, socialiniams būstams, ekonominei arba kitai paskirčiai</a:t>
                      </a:r>
                      <a:r>
                        <a:rPr lang="en-GB" sz="1400" dirty="0">
                          <a:effectLst/>
                          <a:latin typeface="+mn-lt"/>
                          <a:ea typeface="Times New Roman" panose="02020603050405020304" pitchFamily="18" charset="0"/>
                          <a:cs typeface="Times New Roman" panose="02020603050405020304" pitchFamily="18" charset="0"/>
                        </a:rPr>
                        <a:t>*</a:t>
                      </a:r>
                      <a:endParaRPr lang="lt-LT" sz="1400" dirty="0">
                        <a:effectLst/>
                        <a:latin typeface="+mn-lt"/>
                        <a:ea typeface="Times New Roman" panose="02020603050405020304" pitchFamily="18" charset="0"/>
                        <a:cs typeface="Times New Roman" panose="02020603050405020304" pitchFamily="18" charset="0"/>
                      </a:endParaRPr>
                    </a:p>
                    <a:p>
                      <a:pPr>
                        <a:lnSpc>
                          <a:spcPct val="107000"/>
                        </a:lnSpc>
                        <a:spcAft>
                          <a:spcPts val="0"/>
                        </a:spcAft>
                      </a:pPr>
                      <a:endParaRPr lang="lt-LT" sz="1400" dirty="0">
                        <a:effectLst/>
                        <a:latin typeface="+mn-lt"/>
                        <a:ea typeface="Times New Roman" panose="02020603050405020304" pitchFamily="18" charset="0"/>
                        <a:cs typeface="Times New Roman" panose="02020603050405020304" pitchFamily="18" charset="0"/>
                      </a:endParaRPr>
                    </a:p>
                    <a:p>
                      <a:pPr>
                        <a:lnSpc>
                          <a:spcPct val="107000"/>
                        </a:lnSpc>
                        <a:spcAft>
                          <a:spcPts val="0"/>
                        </a:spcAft>
                      </a:pPr>
                      <a:r>
                        <a:rPr lang="lt-LT" sz="1400" dirty="0">
                          <a:effectLst/>
                          <a:latin typeface="+mn-lt"/>
                          <a:ea typeface="Times New Roman" panose="02020603050405020304" pitchFamily="18" charset="0"/>
                          <a:cs typeface="Times New Roman" panose="02020603050405020304" pitchFamily="18" charset="0"/>
                        </a:rPr>
                        <a:t>51 ha</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lt-LT" sz="1400" dirty="0">
                          <a:effectLst/>
                          <a:latin typeface="+mn-lt"/>
                          <a:ea typeface="Times New Roman" panose="02020603050405020304" pitchFamily="18" charset="0"/>
                          <a:cs typeface="Times New Roman" panose="02020603050405020304" pitchFamily="18" charset="0"/>
                        </a:rPr>
                        <a:t>Rekultivuotos žemės, kuriai suteikta parama, plotas</a:t>
                      </a:r>
                    </a:p>
                    <a:p>
                      <a:pPr>
                        <a:lnSpc>
                          <a:spcPct val="107000"/>
                        </a:lnSpc>
                        <a:spcAft>
                          <a:spcPts val="0"/>
                        </a:spcAft>
                      </a:pPr>
                      <a:endParaRPr lang="lt-LT" sz="1400" dirty="0">
                        <a:effectLst/>
                        <a:latin typeface="+mn-lt"/>
                        <a:ea typeface="Times New Roman" panose="02020603050405020304" pitchFamily="18" charset="0"/>
                        <a:cs typeface="Times New Roman" panose="02020603050405020304" pitchFamily="18" charset="0"/>
                      </a:endParaRPr>
                    </a:p>
                    <a:p>
                      <a:pPr>
                        <a:lnSpc>
                          <a:spcPct val="107000"/>
                        </a:lnSpc>
                        <a:spcAft>
                          <a:spcPts val="0"/>
                        </a:spcAft>
                      </a:pPr>
                      <a:r>
                        <a:rPr lang="lt-LT" sz="1400" dirty="0">
                          <a:effectLst/>
                          <a:latin typeface="+mn-lt"/>
                          <a:ea typeface="Times New Roman" panose="02020603050405020304" pitchFamily="18" charset="0"/>
                          <a:cs typeface="Times New Roman" panose="02020603050405020304" pitchFamily="18" charset="0"/>
                        </a:rPr>
                        <a:t>85 ha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gridSpan="2">
                  <a:txBody>
                    <a:bodyPr/>
                    <a:lstStyle/>
                    <a:p>
                      <a:pPr algn="ct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30.598.471</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hMerge="1">
                  <a:txBody>
                    <a:bodyPr/>
                    <a:lstStyle/>
                    <a:p>
                      <a:endParaRPr lang="en-US"/>
                    </a:p>
                  </a:txBody>
                  <a:tcPr/>
                </a:tc>
                <a:extLst>
                  <a:ext uri="{0D108BD9-81ED-4DB2-BD59-A6C34878D82A}">
                    <a16:rowId xmlns:a16="http://schemas.microsoft.com/office/drawing/2014/main" val="4129259503"/>
                  </a:ext>
                </a:extLst>
              </a:tr>
            </a:tbl>
          </a:graphicData>
        </a:graphic>
      </p:graphicFrame>
      <p:pic>
        <p:nvPicPr>
          <p:cNvPr id="5" name="Picture 4">
            <a:extLst>
              <a:ext uri="{FF2B5EF4-FFF2-40B4-BE49-F238E27FC236}">
                <a16:creationId xmlns:a16="http://schemas.microsoft.com/office/drawing/2014/main" id="{63F1D4C3-59DE-4AD5-81D1-8BA871DB8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831" y="8210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45638" y="269744"/>
            <a:ext cx="8229600" cy="7249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2800" dirty="0">
                <a:solidFill>
                  <a:schemeClr val="bg2">
                    <a:lumMod val="50000"/>
                  </a:schemeClr>
                </a:solidFill>
              </a:rPr>
              <a:t>RE4. </a:t>
            </a:r>
            <a:r>
              <a:rPr lang="lt-LT" sz="2800" dirty="0">
                <a:solidFill>
                  <a:schemeClr val="accent6">
                    <a:lumMod val="50000"/>
                  </a:schemeClr>
                </a:solidFill>
              </a:rPr>
              <a:t>Sutvarkyti praeityje užterštas ir pažeistas teritorijas</a:t>
            </a:r>
            <a:endParaRPr lang="lt-LT" sz="2800" dirty="0">
              <a:solidFill>
                <a:schemeClr val="accent6">
                  <a:lumMod val="75000"/>
                </a:schemeClr>
              </a:solidFill>
            </a:endParaRPr>
          </a:p>
        </p:txBody>
      </p:sp>
      <p:sp>
        <p:nvSpPr>
          <p:cNvPr id="4" name="Rectangle 3"/>
          <p:cNvSpPr/>
          <p:nvPr/>
        </p:nvSpPr>
        <p:spPr>
          <a:xfrm>
            <a:off x="4542543" y="5359467"/>
            <a:ext cx="3888432" cy="1169551"/>
          </a:xfrm>
          <a:prstGeom prst="rect">
            <a:avLst/>
          </a:prstGeom>
        </p:spPr>
        <p:txBody>
          <a:bodyPr wrap="square">
            <a:spAutoFit/>
          </a:bodyPr>
          <a:lstStyle/>
          <a:p>
            <a:r>
              <a:rPr lang="en-GB" sz="1000" dirty="0">
                <a:latin typeface="Times New Roman" panose="02020603050405020304" pitchFamily="18" charset="0"/>
                <a:ea typeface="Times New Roman" panose="02020603050405020304" pitchFamily="18" charset="0"/>
              </a:rPr>
              <a:t>* </a:t>
            </a:r>
            <a:r>
              <a:rPr lang="lt-LT" sz="1000" dirty="0">
                <a:latin typeface="Times New Roman" panose="02020603050405020304" pitchFamily="18" charset="0"/>
                <a:ea typeface="Times New Roman" panose="02020603050405020304" pitchFamily="18" charset="0"/>
              </a:rPr>
              <a:t>Rodikliu matuojamas sutvarkytos užterštos teritorijos plotas, kurios sutvarkymas yra kaip papildoma sąlyga numatyta  planavimo dokumentuose, siekiant teritoriją panaudoti atitinkamai paskirčiai (pvz., želdynams, socialiniam būstui, ekonominei, kultūrinei, sporto ar bendruomeninei veiklai) ne vėliau kaip po vienerių metų.  Planuojant rodiklį daryta prielaida, kad 60 proc. sutvarkytų teritorijų ploto per pirmus metus bus panaudota atitinkamai paskirčiai</a:t>
            </a:r>
            <a:endParaRPr lang="lt-LT" sz="1000" dirty="0"/>
          </a:p>
        </p:txBody>
      </p:sp>
    </p:spTree>
    <p:extLst>
      <p:ext uri="{BB962C8B-B14F-4D97-AF65-F5344CB8AC3E}">
        <p14:creationId xmlns:p14="http://schemas.microsoft.com/office/powerpoint/2010/main" val="1436129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407668-2EEC-4FEA-A188-A2C6BC42B168}" type="slidenum">
              <a:rPr lang="lt-LT" smtClean="0"/>
              <a:t>14</a:t>
            </a:fld>
            <a:endParaRPr lang="lt-L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831" y="4146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606387" y="330248"/>
            <a:ext cx="8229600" cy="7249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2800" dirty="0">
                <a:solidFill>
                  <a:schemeClr val="bg1">
                    <a:lumMod val="50000"/>
                  </a:schemeClr>
                </a:solidFill>
              </a:rPr>
              <a:t>RE. Savivaldybių oro monitoringo sistemų modernizavimas</a:t>
            </a:r>
          </a:p>
          <a:p>
            <a:endParaRPr lang="lt-LT" sz="2800" dirty="0">
              <a:solidFill>
                <a:schemeClr val="accent6">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69752823"/>
              </p:ext>
            </p:extLst>
          </p:nvPr>
        </p:nvGraphicFramePr>
        <p:xfrm>
          <a:off x="755575" y="1534070"/>
          <a:ext cx="7931224" cy="4755114"/>
        </p:xfrm>
        <a:graphic>
          <a:graphicData uri="http://schemas.openxmlformats.org/drawingml/2006/table">
            <a:tbl>
              <a:tblPr firstRow="1" firstCol="1" bandRow="1">
                <a:tableStyleId>{93296810-A885-4BE3-A3E7-6D5BEEA58F35}</a:tableStyleId>
              </a:tblPr>
              <a:tblGrid>
                <a:gridCol w="2736305">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502377">
                  <a:extLst>
                    <a:ext uri="{9D8B030D-6E8A-4147-A177-3AD203B41FA5}">
                      <a16:colId xmlns:a16="http://schemas.microsoft.com/office/drawing/2014/main" val="20003"/>
                    </a:ext>
                  </a:extLst>
                </a:gridCol>
                <a:gridCol w="874163">
                  <a:extLst>
                    <a:ext uri="{9D8B030D-6E8A-4147-A177-3AD203B41FA5}">
                      <a16:colId xmlns:a16="http://schemas.microsoft.com/office/drawing/2014/main" val="20004"/>
                    </a:ext>
                  </a:extLst>
                </a:gridCol>
                <a:gridCol w="874163">
                  <a:extLst>
                    <a:ext uri="{9D8B030D-6E8A-4147-A177-3AD203B41FA5}">
                      <a16:colId xmlns:a16="http://schemas.microsoft.com/office/drawing/2014/main" val="20005"/>
                    </a:ext>
                  </a:extLst>
                </a:gridCol>
              </a:tblGrid>
              <a:tr h="670794">
                <a:tc rowSpan="3">
                  <a:txBody>
                    <a:bodyPr/>
                    <a:lstStyle/>
                    <a:p>
                      <a:pPr algn="ctr">
                        <a:spcAft>
                          <a:spcPts val="0"/>
                        </a:spcAft>
                      </a:pPr>
                      <a:r>
                        <a:rPr lang="lt-LT" sz="1600" dirty="0">
                          <a:effectLst/>
                        </a:rPr>
                        <a:t>Būtinos sąlygos</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65000"/>
                      </a:schemeClr>
                    </a:solidFill>
                  </a:tcPr>
                </a:tc>
                <a:tc gridSpan="2">
                  <a:txBody>
                    <a:bodyPr/>
                    <a:lstStyle/>
                    <a:p>
                      <a:pPr algn="ctr">
                        <a:spcAft>
                          <a:spcPts val="0"/>
                        </a:spcAft>
                      </a:pPr>
                      <a:r>
                        <a:rPr lang="lt-LT" sz="1600">
                          <a:effectLst/>
                        </a:rPr>
                        <a:t>Finansavimas, mln. eur</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hMerge="1">
                  <a:txBody>
                    <a:bodyPr/>
                    <a:lstStyle/>
                    <a:p>
                      <a:endParaRPr lang="lt-LT"/>
                    </a:p>
                  </a:txBody>
                  <a:tcPr/>
                </a:tc>
                <a:tc rowSpan="3">
                  <a:txBody>
                    <a:bodyPr/>
                    <a:lstStyle/>
                    <a:p>
                      <a:pPr algn="ctr">
                        <a:spcAft>
                          <a:spcPts val="0"/>
                        </a:spcAft>
                      </a:pPr>
                      <a:r>
                        <a:rPr lang="lt-LT" sz="1600">
                          <a:effectLst/>
                        </a:rPr>
                        <a:t>Pažangos priemonės rezultato rodiklio pavadinimas</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65000"/>
                      </a:schemeClr>
                    </a:solidFill>
                  </a:tcPr>
                </a:tc>
                <a:tc rowSpan="2" gridSpan="2">
                  <a:txBody>
                    <a:bodyPr/>
                    <a:lstStyle/>
                    <a:p>
                      <a:pPr algn="ctr">
                        <a:spcAft>
                          <a:spcPts val="0"/>
                        </a:spcAft>
                      </a:pPr>
                      <a:r>
                        <a:rPr lang="lt-LT" sz="1200" dirty="0">
                          <a:effectLst/>
                        </a:rPr>
                        <a:t>Pažangos priemonės rezultato rodiklio reikšmės</a:t>
                      </a:r>
                      <a:endParaRPr lang="lt-L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65000"/>
                      </a:schemeClr>
                    </a:solidFill>
                  </a:tcPr>
                </a:tc>
                <a:tc rowSpan="2" hMerge="1">
                  <a:txBody>
                    <a:bodyPr/>
                    <a:lstStyle/>
                    <a:p>
                      <a:endParaRPr lang="lt-LT"/>
                    </a:p>
                  </a:txBody>
                  <a:tcPr/>
                </a:tc>
                <a:extLst>
                  <a:ext uri="{0D108BD9-81ED-4DB2-BD59-A6C34878D82A}">
                    <a16:rowId xmlns:a16="http://schemas.microsoft.com/office/drawing/2014/main" val="10000"/>
                  </a:ext>
                </a:extLst>
              </a:tr>
              <a:tr h="224946">
                <a:tc vMerge="1">
                  <a:txBody>
                    <a:bodyPr/>
                    <a:lstStyle/>
                    <a:p>
                      <a:endParaRPr lang="lt-LT"/>
                    </a:p>
                  </a:txBody>
                  <a:tcPr/>
                </a:tc>
                <a:tc rowSpan="2">
                  <a:txBody>
                    <a:bodyPr/>
                    <a:lstStyle/>
                    <a:p>
                      <a:pPr algn="ctr">
                        <a:spcAft>
                          <a:spcPts val="0"/>
                        </a:spcAft>
                      </a:pPr>
                      <a:r>
                        <a:rPr lang="lt-LT" sz="1600" dirty="0">
                          <a:effectLst/>
                        </a:rPr>
                        <a:t>ES lėšos</a:t>
                      </a:r>
                    </a:p>
                    <a:p>
                      <a:pPr algn="ctr">
                        <a:spcAft>
                          <a:spcPts val="0"/>
                        </a:spcAft>
                      </a:pPr>
                      <a:r>
                        <a:rPr lang="lt-LT" sz="1600" dirty="0">
                          <a:effectLst/>
                        </a:rPr>
                        <a:t> 85 proc.</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rowSpan="2">
                  <a:txBody>
                    <a:bodyPr/>
                    <a:lstStyle/>
                    <a:p>
                      <a:pPr algn="ctr">
                        <a:spcAft>
                          <a:spcPts val="0"/>
                        </a:spcAft>
                      </a:pPr>
                      <a:r>
                        <a:rPr lang="lt-LT" sz="1400" dirty="0">
                          <a:effectLst/>
                        </a:rPr>
                        <a:t>Savivaldybių ar jų įmonių lėšos  &gt;15 proc.</a:t>
                      </a: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vMerge="1">
                  <a:txBody>
                    <a:bodyPr/>
                    <a:lstStyle/>
                    <a:p>
                      <a:endParaRPr lang="lt-LT"/>
                    </a:p>
                  </a:txBody>
                  <a:tcPr/>
                </a:tc>
                <a:tc gridSpan="2" vMerge="1">
                  <a:txBody>
                    <a:bodyPr/>
                    <a:lstStyle/>
                    <a:p>
                      <a:endParaRPr lang="lt-LT"/>
                    </a:p>
                  </a:txBody>
                  <a:tcPr/>
                </a:tc>
                <a:tc hMerge="1" vMerge="1">
                  <a:txBody>
                    <a:bodyPr/>
                    <a:lstStyle/>
                    <a:p>
                      <a:endParaRPr lang="lt-LT"/>
                    </a:p>
                  </a:txBody>
                  <a:tcPr/>
                </a:tc>
                <a:extLst>
                  <a:ext uri="{0D108BD9-81ED-4DB2-BD59-A6C34878D82A}">
                    <a16:rowId xmlns:a16="http://schemas.microsoft.com/office/drawing/2014/main" val="10003"/>
                  </a:ext>
                </a:extLst>
              </a:tr>
              <a:tr h="423126">
                <a:tc vMerge="1">
                  <a:txBody>
                    <a:bodyPr/>
                    <a:lstStyle/>
                    <a:p>
                      <a:endParaRPr lang="lt-LT"/>
                    </a:p>
                  </a:txBody>
                  <a:tcPr/>
                </a:tc>
                <a:tc vMerge="1">
                  <a:txBody>
                    <a:bodyPr/>
                    <a:lstStyle/>
                    <a:p>
                      <a:pPr algn="ctr">
                        <a:spcAft>
                          <a:spcPts val="0"/>
                        </a:spcAft>
                      </a:pP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vMerge="1">
                  <a:txBody>
                    <a:bodyPr/>
                    <a:lstStyle/>
                    <a:p>
                      <a:pPr algn="ctr">
                        <a:spcAft>
                          <a:spcPts val="0"/>
                        </a:spcAft>
                      </a:pP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vMerge="1">
                  <a:txBody>
                    <a:bodyPr/>
                    <a:lstStyle/>
                    <a:p>
                      <a:endParaRPr lang="lt-LT"/>
                    </a:p>
                  </a:txBody>
                  <a:tcPr/>
                </a:tc>
                <a:tc>
                  <a:txBody>
                    <a:bodyPr/>
                    <a:lstStyle/>
                    <a:p>
                      <a:pPr algn="ctr">
                        <a:spcAft>
                          <a:spcPts val="0"/>
                        </a:spcAft>
                      </a:pPr>
                      <a:r>
                        <a:rPr lang="lt-LT" sz="1600">
                          <a:effectLst/>
                        </a:rPr>
                        <a:t>Pradinė</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lt-LT" sz="1600" dirty="0">
                          <a:effectLst/>
                        </a:rPr>
                        <a:t>2030 m.</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65000"/>
                      </a:schemeClr>
                    </a:solidFill>
                  </a:tcPr>
                </a:tc>
                <a:extLst>
                  <a:ext uri="{0D108BD9-81ED-4DB2-BD59-A6C34878D82A}">
                    <a16:rowId xmlns:a16="http://schemas.microsoft.com/office/drawing/2014/main" val="10001"/>
                  </a:ext>
                </a:extLst>
              </a:tr>
              <a:tr h="1511561">
                <a:tc>
                  <a:txBody>
                    <a:bodyPr/>
                    <a:lstStyle/>
                    <a:p>
                      <a:pPr algn="l" fontAlgn="base"/>
                      <a:r>
                        <a:rPr lang="lt-LT" sz="1500" b="0" kern="1200" baseline="0" dirty="0">
                          <a:solidFill>
                            <a:schemeClr val="tx1"/>
                          </a:solidFill>
                          <a:effectLst/>
                          <a:latin typeface="+mn-lt"/>
                          <a:ea typeface="+mn-ea"/>
                          <a:cs typeface="+mn-cs"/>
                        </a:rPr>
                        <a:t> </a:t>
                      </a:r>
                      <a:r>
                        <a:rPr lang="lt-LT" sz="1800" b="0" kern="1200" dirty="0">
                          <a:solidFill>
                            <a:schemeClr val="tx1"/>
                          </a:solidFill>
                          <a:effectLst/>
                          <a:latin typeface="+mn-lt"/>
                          <a:ea typeface="+mn-ea"/>
                          <a:cs typeface="+mn-cs"/>
                        </a:rPr>
                        <a:t>Žr. kitą skaidrę</a:t>
                      </a:r>
                      <a:endParaRPr lang="lt-LT" sz="1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ctr">
                        <a:spcAft>
                          <a:spcPts val="0"/>
                        </a:spcAft>
                      </a:pPr>
                      <a:r>
                        <a:rPr lang="en-GB" sz="1600" dirty="0">
                          <a:effectLst/>
                        </a:rPr>
                        <a:t>7,0</a:t>
                      </a:r>
                      <a:endParaRPr lang="lt-LT" sz="1600" dirty="0">
                        <a:effectLst/>
                      </a:endParaRPr>
                    </a:p>
                    <a:p>
                      <a:pPr>
                        <a:spcAft>
                          <a:spcPts val="0"/>
                        </a:spcAft>
                      </a:pPr>
                      <a:r>
                        <a:rPr lang="lt-LT" sz="1600" dirty="0">
                          <a:effectLst/>
                        </a:rPr>
                        <a:t>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ctr">
                        <a:spcAft>
                          <a:spcPts val="0"/>
                        </a:spcAft>
                      </a:pPr>
                      <a:r>
                        <a:rPr lang="en-GB" sz="1600" dirty="0">
                          <a:effectLst/>
                          <a:latin typeface="+mn-lt"/>
                          <a:ea typeface="+mn-ea"/>
                          <a:cs typeface="+mn-cs"/>
                        </a:rPr>
                        <a:t>1,235</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r>
                        <a:rPr lang="lt-LT" sz="1800" kern="1200" dirty="0">
                          <a:solidFill>
                            <a:schemeClr val="dk1"/>
                          </a:solidFill>
                          <a:effectLst/>
                          <a:latin typeface="+mn-lt"/>
                          <a:ea typeface="+mn-ea"/>
                          <a:cs typeface="+mn-cs"/>
                        </a:rPr>
                        <a:t>Priešlaikinės mirtys, priskiriamos ilgalaikiam kietųjų dalelių KD2,5 poveikiui, mirusiųjų skaičius per metus, vienetais </a:t>
                      </a:r>
                      <a:r>
                        <a:rPr lang="lt-LT" sz="1800" kern="1200" dirty="0">
                          <a:effectLst/>
                        </a:rPr>
                        <a:t>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ctr">
                        <a:spcAft>
                          <a:spcPts val="0"/>
                        </a:spcAft>
                      </a:pPr>
                      <a:r>
                        <a:rPr lang="lt-LT" sz="1600" kern="1200" dirty="0">
                          <a:solidFill>
                            <a:schemeClr val="dk1"/>
                          </a:solidFill>
                          <a:effectLst/>
                          <a:latin typeface="+mn-lt"/>
                          <a:ea typeface="+mn-ea"/>
                          <a:cs typeface="+mn-cs"/>
                        </a:rPr>
                        <a:t>2017–2019 m. – 245</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ctr">
                        <a:spcAft>
                          <a:spcPts val="0"/>
                        </a:spcAft>
                      </a:pPr>
                      <a:r>
                        <a:rPr lang="lt-LT" sz="1600" kern="1200" dirty="0">
                          <a:solidFill>
                            <a:schemeClr val="dk1"/>
                          </a:solidFill>
                          <a:effectLst/>
                          <a:latin typeface="+mn-lt"/>
                          <a:ea typeface="+mn-ea"/>
                          <a:cs typeface="+mn-cs"/>
                        </a:rPr>
                        <a:t> 110</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1238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740AA5-1FDA-493B-B04D-1E6FE5551250}"/>
              </a:ext>
            </a:extLst>
          </p:cNvPr>
          <p:cNvSpPr>
            <a:spLocks noGrp="1"/>
          </p:cNvSpPr>
          <p:nvPr>
            <p:ph type="title"/>
          </p:nvPr>
        </p:nvSpPr>
        <p:spPr/>
        <p:txBody>
          <a:bodyPr>
            <a:normAutofit fontScale="90000"/>
          </a:bodyPr>
          <a:lstStyle/>
          <a:p>
            <a:br>
              <a:rPr lang="lt-LT" sz="3100" dirty="0">
                <a:solidFill>
                  <a:schemeClr val="bg1">
                    <a:lumMod val="50000"/>
                  </a:schemeClr>
                </a:solidFill>
              </a:rPr>
            </a:br>
            <a:r>
              <a:rPr lang="lt-LT" sz="3100" dirty="0">
                <a:solidFill>
                  <a:schemeClr val="bg1">
                    <a:lumMod val="50000"/>
                  </a:schemeClr>
                </a:solidFill>
              </a:rPr>
              <a:t>RE. Savivaldybių oro monitoringo sistemų modernizavimas</a:t>
            </a:r>
            <a:br>
              <a:rPr lang="lt-LT" sz="4400" dirty="0">
                <a:solidFill>
                  <a:schemeClr val="bg1">
                    <a:lumMod val="50000"/>
                  </a:schemeClr>
                </a:solidFill>
              </a:rPr>
            </a:br>
            <a:endParaRPr lang="lt-LT" dirty="0"/>
          </a:p>
        </p:txBody>
      </p:sp>
      <p:sp>
        <p:nvSpPr>
          <p:cNvPr id="3" name="Turinio vietos rezervavimo ženklas 2">
            <a:extLst>
              <a:ext uri="{FF2B5EF4-FFF2-40B4-BE49-F238E27FC236}">
                <a16:creationId xmlns:a16="http://schemas.microsoft.com/office/drawing/2014/main" id="{5356C4EC-C952-4CFF-ABBB-624A9E09D1E1}"/>
              </a:ext>
            </a:extLst>
          </p:cNvPr>
          <p:cNvSpPr>
            <a:spLocks noGrp="1"/>
          </p:cNvSpPr>
          <p:nvPr>
            <p:ph idx="1"/>
          </p:nvPr>
        </p:nvSpPr>
        <p:spPr>
          <a:solidFill>
            <a:schemeClr val="bg1">
              <a:lumMod val="95000"/>
            </a:schemeClr>
          </a:solidFill>
        </p:spPr>
        <p:txBody>
          <a:bodyPr>
            <a:normAutofit fontScale="77500" lnSpcReduction="20000"/>
          </a:bodyPr>
          <a:lstStyle/>
          <a:p>
            <a:pPr marL="0" indent="0">
              <a:buNone/>
            </a:pPr>
            <a:r>
              <a:rPr lang="lt-LT" b="0" i="0" dirty="0">
                <a:solidFill>
                  <a:srgbClr val="000000"/>
                </a:solidFill>
                <a:effectLst/>
              </a:rPr>
              <a:t>Savivaldybės tarybos patvirtinta Bendrųjų savivaldybių aplinkos monitoringo nuostatų reikalavimus atitinkanti savivaldybės aplinkos (oro) monitoringo programa kietųjų dalelių KD2,5 koncentracijos aplinkos ore matavimams ir kitų oro teršalų, kai reikia atsižvelgiant į esamą situaciją savivaldybėje, savivaldybės teritorijoje vykdomą ūkinę ar kitą veiklą, koncentracijos aplinkos ore matavimams, kurią derindama Aplinkos apsaugos agentūra pateikė išvadą, kad programoje kietųjų dalelių KD</a:t>
            </a:r>
            <a:r>
              <a:rPr lang="lt-LT" b="0" i="0" baseline="-25000" dirty="0">
                <a:solidFill>
                  <a:srgbClr val="000000"/>
                </a:solidFill>
                <a:effectLst/>
              </a:rPr>
              <a:t>2.5</a:t>
            </a:r>
            <a:r>
              <a:rPr lang="lt-LT" b="0" i="0" dirty="0">
                <a:solidFill>
                  <a:srgbClr val="000000"/>
                </a:solidFill>
                <a:effectLst/>
              </a:rPr>
              <a:t> matavimams nustatytos sąlygos atitinka valstybiniam aplinkos monitoringui keliamus reikalavimus ir vykdant šias sąlygas gauti duomenys bus tinkami pagal Aplinkos monitoringo įstatymą naudoti valstybinio aplinkos monitoringo tikslams.</a:t>
            </a:r>
            <a:endParaRPr lang="lt-LT" dirty="0"/>
          </a:p>
        </p:txBody>
      </p:sp>
      <p:sp>
        <p:nvSpPr>
          <p:cNvPr id="4" name="Skaidrės numerio vietos rezervavimo ženklas 3">
            <a:extLst>
              <a:ext uri="{FF2B5EF4-FFF2-40B4-BE49-F238E27FC236}">
                <a16:creationId xmlns:a16="http://schemas.microsoft.com/office/drawing/2014/main" id="{3B4BC37F-3810-460B-9DEB-AB58DB9ECCE6}"/>
              </a:ext>
            </a:extLst>
          </p:cNvPr>
          <p:cNvSpPr>
            <a:spLocks noGrp="1"/>
          </p:cNvSpPr>
          <p:nvPr>
            <p:ph type="sldNum" sz="quarter" idx="12"/>
          </p:nvPr>
        </p:nvSpPr>
        <p:spPr/>
        <p:txBody>
          <a:bodyPr/>
          <a:lstStyle/>
          <a:p>
            <a:fld id="{1E407668-2EEC-4FEA-A188-A2C6BC42B168}" type="slidenum">
              <a:rPr lang="lt-LT" smtClean="0"/>
              <a:t>15</a:t>
            </a:fld>
            <a:endParaRPr lang="lt-LT"/>
          </a:p>
        </p:txBody>
      </p:sp>
      <p:pic>
        <p:nvPicPr>
          <p:cNvPr id="5" name="Picture 2">
            <a:extLst>
              <a:ext uri="{FF2B5EF4-FFF2-40B4-BE49-F238E27FC236}">
                <a16:creationId xmlns:a16="http://schemas.microsoft.com/office/drawing/2014/main" id="{26E6F460-E8D3-461A-8395-D51A1B9DE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831" y="4146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69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5124CF-6003-4103-934C-33C38CEE2B55}"/>
              </a:ext>
            </a:extLst>
          </p:cNvPr>
          <p:cNvSpPr>
            <a:spLocks noGrp="1"/>
          </p:cNvSpPr>
          <p:nvPr>
            <p:ph type="sldNum" sz="quarter" idx="12"/>
          </p:nvPr>
        </p:nvSpPr>
        <p:spPr/>
        <p:txBody>
          <a:bodyPr/>
          <a:lstStyle/>
          <a:p>
            <a:fld id="{1E407668-2EEC-4FEA-A188-A2C6BC42B168}" type="slidenum">
              <a:rPr lang="lt-LT" smtClean="0"/>
              <a:t>16</a:t>
            </a:fld>
            <a:endParaRPr lang="lt-LT"/>
          </a:p>
        </p:txBody>
      </p:sp>
      <p:graphicFrame>
        <p:nvGraphicFramePr>
          <p:cNvPr id="3" name="Table 2">
            <a:extLst>
              <a:ext uri="{FF2B5EF4-FFF2-40B4-BE49-F238E27FC236}">
                <a16:creationId xmlns:a16="http://schemas.microsoft.com/office/drawing/2014/main" id="{6D38F710-E9A0-4488-8980-A37766391C2C}"/>
              </a:ext>
            </a:extLst>
          </p:cNvPr>
          <p:cNvGraphicFramePr>
            <a:graphicFrameLocks noGrp="1"/>
          </p:cNvGraphicFramePr>
          <p:nvPr>
            <p:extLst>
              <p:ext uri="{D42A27DB-BD31-4B8C-83A1-F6EECF244321}">
                <p14:modId xmlns:p14="http://schemas.microsoft.com/office/powerpoint/2010/main" val="408414029"/>
              </p:ext>
            </p:extLst>
          </p:nvPr>
        </p:nvGraphicFramePr>
        <p:xfrm>
          <a:off x="539551" y="923479"/>
          <a:ext cx="8352928" cy="5449334"/>
        </p:xfrm>
        <a:graphic>
          <a:graphicData uri="http://schemas.openxmlformats.org/drawingml/2006/table">
            <a:tbl>
              <a:tblPr firstRow="1" firstCol="1" bandRow="1"/>
              <a:tblGrid>
                <a:gridCol w="3960441">
                  <a:extLst>
                    <a:ext uri="{9D8B030D-6E8A-4147-A177-3AD203B41FA5}">
                      <a16:colId xmlns:a16="http://schemas.microsoft.com/office/drawing/2014/main" val="3085483216"/>
                    </a:ext>
                  </a:extLst>
                </a:gridCol>
                <a:gridCol w="1656184">
                  <a:extLst>
                    <a:ext uri="{9D8B030D-6E8A-4147-A177-3AD203B41FA5}">
                      <a16:colId xmlns:a16="http://schemas.microsoft.com/office/drawing/2014/main" val="3267733613"/>
                    </a:ext>
                  </a:extLst>
                </a:gridCol>
                <a:gridCol w="1584176">
                  <a:extLst>
                    <a:ext uri="{9D8B030D-6E8A-4147-A177-3AD203B41FA5}">
                      <a16:colId xmlns:a16="http://schemas.microsoft.com/office/drawing/2014/main" val="1427400585"/>
                    </a:ext>
                  </a:extLst>
                </a:gridCol>
                <a:gridCol w="1073998">
                  <a:extLst>
                    <a:ext uri="{9D8B030D-6E8A-4147-A177-3AD203B41FA5}">
                      <a16:colId xmlns:a16="http://schemas.microsoft.com/office/drawing/2014/main" val="2250926362"/>
                    </a:ext>
                  </a:extLst>
                </a:gridCol>
                <a:gridCol w="78129">
                  <a:extLst>
                    <a:ext uri="{9D8B030D-6E8A-4147-A177-3AD203B41FA5}">
                      <a16:colId xmlns:a16="http://schemas.microsoft.com/office/drawing/2014/main" val="2906719218"/>
                    </a:ext>
                  </a:extLst>
                </a:gridCol>
              </a:tblGrid>
              <a:tr h="849337">
                <a:tc rowSpan="2">
                  <a:txBody>
                    <a:bodyPr/>
                    <a:lstStyle/>
                    <a:p>
                      <a:pPr algn="ctr">
                        <a:lnSpc>
                          <a:spcPct val="106000"/>
                        </a:lnSpc>
                        <a:spcAft>
                          <a:spcPts val="800"/>
                        </a:spcAft>
                      </a:pPr>
                      <a:r>
                        <a:rPr lang="lt-LT" sz="1400" b="1" kern="1200"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2021–2027 M. VP suplanuoti veiksmai, priskirti regioninei pažangos priemonei</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gridSpan="2">
                  <a:txBody>
                    <a:bodyPr/>
                    <a:lstStyle/>
                    <a:p>
                      <a:pPr algn="ctr">
                        <a:lnSpc>
                          <a:spcPct val="106000"/>
                        </a:lnSpc>
                        <a:spcAft>
                          <a:spcPts val="800"/>
                        </a:spcAft>
                      </a:pPr>
                      <a:r>
                        <a:rPr lang="lt-LT" sz="1400" b="1" kern="1200"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2021–2027 M. VP uždavinio rodikliai, kurių turi būti siekiama iki 2029 m. įgyvendinant veiksmą</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hMerge="1">
                  <a:txBody>
                    <a:bodyPr/>
                    <a:lstStyle/>
                    <a:p>
                      <a:endParaRPr lang="en-US"/>
                    </a:p>
                  </a:txBody>
                  <a:tcPr/>
                </a:tc>
                <a:tc>
                  <a:txBody>
                    <a:bodyPr/>
                    <a:lstStyle/>
                    <a:p>
                      <a:pPr algn="ctr">
                        <a:lnSpc>
                          <a:spcPct val="106000"/>
                        </a:lnSpc>
                        <a:spcAft>
                          <a:spcPts val="800"/>
                        </a:spcAft>
                      </a:pPr>
                      <a:r>
                        <a:rPr lang="lt-LT" sz="1400" b="1" kern="1200"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2021–2027 M. ES fondų lėšos, Eur</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75000"/>
                      </a:schemeClr>
                    </a:solidFill>
                  </a:tcPr>
                </a:tc>
                <a:tc>
                  <a:txBody>
                    <a:bodyPr/>
                    <a:lstStyle/>
                    <a:p>
                      <a:pPr>
                        <a:lnSpc>
                          <a:spcPct val="107000"/>
                        </a:lnSpc>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40014130"/>
                  </a:ext>
                </a:extLst>
              </a:tr>
              <a:tr h="504056">
                <a:tc vMerge="1">
                  <a:txBody>
                    <a:bodyPr/>
                    <a:lstStyle/>
                    <a:p>
                      <a:endParaRPr lang="en-US"/>
                    </a:p>
                  </a:txBody>
                  <a:tcPr/>
                </a:tc>
                <a:tc>
                  <a:txBody>
                    <a:bodyPr/>
                    <a:lstStyle/>
                    <a:p>
                      <a:pPr algn="ctr">
                        <a:lnSpc>
                          <a:spcPct val="106000"/>
                        </a:lnSpc>
                        <a:spcAft>
                          <a:spcPts val="800"/>
                        </a:spcAft>
                      </a:pPr>
                      <a:r>
                        <a:rPr lang="lt-LT" sz="14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Rezultato</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06000"/>
                        </a:lnSpc>
                        <a:spcAft>
                          <a:spcPts val="800"/>
                        </a:spcAft>
                      </a:pPr>
                      <a:r>
                        <a:rPr lang="lt-LT" sz="14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Produkto</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gridSpan="2">
                  <a:txBody>
                    <a:bodyPr/>
                    <a:lstStyle/>
                    <a:p>
                      <a:pPr algn="ctr">
                        <a:lnSpc>
                          <a:spcPct val="106000"/>
                        </a:lnSpc>
                        <a:spcAft>
                          <a:spcPts val="800"/>
                        </a:spcAft>
                      </a:pPr>
                      <a:r>
                        <a:rPr lang="lt-LT" sz="14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Iš viso</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hMerge="1">
                  <a:txBody>
                    <a:bodyPr/>
                    <a:lstStyle/>
                    <a:p>
                      <a:endParaRPr lang="en-US"/>
                    </a:p>
                  </a:txBody>
                  <a:tcPr/>
                </a:tc>
                <a:extLst>
                  <a:ext uri="{0D108BD9-81ED-4DB2-BD59-A6C34878D82A}">
                    <a16:rowId xmlns:a16="http://schemas.microsoft.com/office/drawing/2014/main" val="2104829722"/>
                  </a:ext>
                </a:extLst>
              </a:tr>
              <a:tr h="2120493">
                <a:tc>
                  <a:txBody>
                    <a:bodyPr/>
                    <a:lstStyle/>
                    <a:p>
                      <a:pPr>
                        <a:lnSpc>
                          <a:spcPct val="107000"/>
                        </a:lnSpc>
                        <a:spcAft>
                          <a:spcPts val="800"/>
                        </a:spcAft>
                      </a:pPr>
                      <a:r>
                        <a:rPr lang="lt-LT" sz="1800" b="1" kern="1200" dirty="0">
                          <a:solidFill>
                            <a:schemeClr val="tx1"/>
                          </a:solidFill>
                          <a:effectLst/>
                          <a:latin typeface="+mn-lt"/>
                          <a:ea typeface="+mn-ea"/>
                          <a:cs typeface="+mn-cs"/>
                        </a:rPr>
                        <a:t>Savivaldybių oro monitoringo sistemų modernizavimas</a:t>
                      </a:r>
                      <a:r>
                        <a:rPr lang="lt-LT" sz="1800" kern="1200" dirty="0">
                          <a:solidFill>
                            <a:schemeClr val="tx1"/>
                          </a:solidFill>
                          <a:effectLst/>
                          <a:latin typeface="+mn-lt"/>
                          <a:ea typeface="+mn-ea"/>
                          <a:cs typeface="+mn-cs"/>
                        </a:rPr>
                        <a:t>, skirtų oro taršai nuolat ir operatyviai fiksuoti, biologinės kilmės (žiedadulkių) ir kitų mikrodalelių (mikroplastiko) ore stebėti, visuomenei informuoti apie jų gyvenamosios ar buvimo vietos aplinkos oro kokybę, oro taršos šaltiniams ir taršos priežastims nustatyti, kurios taip pat padėtų atliekant į atmosferą išmetamų teršalų ir teršalų aplinkos ore tyrimus avarijų, gaisrų ir ekstremalių situacijų atvejais. Visuomenės informavimas apie oro taršą ir jos įtaką sveikatai. </a:t>
                      </a:r>
                      <a:endParaRPr lang="lt-LT"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lt-LT" sz="1600" dirty="0">
                          <a:effectLst/>
                          <a:latin typeface="+mn-lt"/>
                          <a:ea typeface="Times New Roman" panose="02020603050405020304" pitchFamily="18" charset="0"/>
                          <a:cs typeface="Times New Roman" panose="02020603050405020304" pitchFamily="18" charset="0"/>
                        </a:rPr>
                        <a:t>Aplinkosaugos sistemų efektyvumo padidėjimas</a:t>
                      </a:r>
                    </a:p>
                    <a:p>
                      <a:pPr>
                        <a:lnSpc>
                          <a:spcPct val="107000"/>
                        </a:lnSpc>
                        <a:spcAft>
                          <a:spcPts val="0"/>
                        </a:spcAft>
                      </a:pPr>
                      <a:endParaRPr lang="lt-LT" sz="1600" dirty="0">
                        <a:effectLst/>
                        <a:latin typeface="+mn-lt"/>
                        <a:ea typeface="Times New Roman" panose="02020603050405020304" pitchFamily="18" charset="0"/>
                        <a:cs typeface="Times New Roman" panose="02020603050405020304" pitchFamily="18" charset="0"/>
                      </a:endParaRPr>
                    </a:p>
                    <a:p>
                      <a:pPr>
                        <a:lnSpc>
                          <a:spcPct val="107000"/>
                        </a:lnSpc>
                        <a:spcAft>
                          <a:spcPts val="0"/>
                        </a:spcAft>
                      </a:pPr>
                      <a:r>
                        <a:rPr lang="lt-LT" sz="1600" dirty="0">
                          <a:effectLst/>
                          <a:latin typeface="+mn-lt"/>
                          <a:ea typeface="Times New Roman" panose="02020603050405020304" pitchFamily="18" charset="0"/>
                          <a:cs typeface="Times New Roman" panose="02020603050405020304" pitchFamily="18" charset="0"/>
                        </a:rPr>
                        <a:t> 20 proc.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lt-LT" sz="1600" dirty="0">
                          <a:effectLst/>
                          <a:latin typeface="+mn-lt"/>
                          <a:ea typeface="Times New Roman" panose="02020603050405020304" pitchFamily="18" charset="0"/>
                          <a:cs typeface="Times New Roman" panose="02020603050405020304" pitchFamily="18" charset="0"/>
                        </a:rPr>
                        <a:t>Teritorijos, kurioms taikomos oro taršos stebėsenos sistemos </a:t>
                      </a:r>
                      <a:r>
                        <a:rPr lang="lt-LT" sz="1600" baseline="0" dirty="0">
                          <a:effectLst/>
                          <a:latin typeface="+mn-lt"/>
                          <a:ea typeface="Times New Roman" panose="02020603050405020304" pitchFamily="18" charset="0"/>
                          <a:cs typeface="Times New Roman" panose="02020603050405020304" pitchFamily="18" charset="0"/>
                        </a:rPr>
                        <a:t> </a:t>
                      </a:r>
                    </a:p>
                    <a:p>
                      <a:pPr>
                        <a:lnSpc>
                          <a:spcPct val="107000"/>
                        </a:lnSpc>
                        <a:spcAft>
                          <a:spcPts val="0"/>
                        </a:spcAft>
                      </a:pPr>
                      <a:endParaRPr lang="lt-LT" sz="1600" baseline="0" dirty="0">
                        <a:effectLst/>
                        <a:latin typeface="+mn-lt"/>
                        <a:ea typeface="Times New Roman" panose="02020603050405020304" pitchFamily="18" charset="0"/>
                        <a:cs typeface="Times New Roman" panose="02020603050405020304" pitchFamily="18" charset="0"/>
                      </a:endParaRPr>
                    </a:p>
                    <a:p>
                      <a:pPr>
                        <a:lnSpc>
                          <a:spcPct val="107000"/>
                        </a:lnSpc>
                        <a:spcAft>
                          <a:spcPts val="0"/>
                        </a:spcAft>
                      </a:pPr>
                      <a:r>
                        <a:rPr lang="lt-LT" sz="1600" dirty="0">
                          <a:effectLst/>
                          <a:latin typeface="+mn-lt"/>
                          <a:ea typeface="Times New Roman" panose="02020603050405020304" pitchFamily="18" charset="0"/>
                          <a:cs typeface="Times New Roman" panose="02020603050405020304" pitchFamily="18" charset="0"/>
                        </a:rPr>
                        <a:t>3 </a:t>
                      </a:r>
                      <a:r>
                        <a:rPr lang="lt-LT" sz="1800" kern="1200" dirty="0">
                          <a:solidFill>
                            <a:schemeClr val="tx1"/>
                          </a:solidFill>
                          <a:effectLst/>
                          <a:latin typeface="+mn-lt"/>
                          <a:ea typeface="+mn-ea"/>
                          <a:cs typeface="+mn-cs"/>
                        </a:rPr>
                        <a:t>oro kokybės zonos (VLN, KUN, likusi LT)</a:t>
                      </a:r>
                      <a:endParaRPr lang="lt-LT"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gridSpan="2">
                  <a:txBody>
                    <a:bodyPr/>
                    <a:lstStyle/>
                    <a:p>
                      <a:pPr algn="ct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7.000.000</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4129259503"/>
                  </a:ext>
                </a:extLst>
              </a:tr>
            </a:tbl>
          </a:graphicData>
        </a:graphic>
      </p:graphicFrame>
      <p:pic>
        <p:nvPicPr>
          <p:cNvPr id="5" name="Picture 4">
            <a:extLst>
              <a:ext uri="{FF2B5EF4-FFF2-40B4-BE49-F238E27FC236}">
                <a16:creationId xmlns:a16="http://schemas.microsoft.com/office/drawing/2014/main" id="{63F1D4C3-59DE-4AD5-81D1-8BA871DB8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831" y="8210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97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407668-2EEC-4FEA-A188-A2C6BC42B168}" type="slidenum">
              <a:rPr lang="lt-LT" smtClean="0"/>
              <a:t>17</a:t>
            </a:fld>
            <a:endParaRPr lang="lt-LT"/>
          </a:p>
        </p:txBody>
      </p:sp>
      <p:pic>
        <p:nvPicPr>
          <p:cNvPr id="3" name="Picture 2">
            <a:extLst>
              <a:ext uri="{FF2B5EF4-FFF2-40B4-BE49-F238E27FC236}">
                <a16:creationId xmlns:a16="http://schemas.microsoft.com/office/drawing/2014/main" id="{63F1D4C3-59DE-4AD5-81D1-8BA871DB8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831" y="8210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5776" y="2276872"/>
            <a:ext cx="3997424" cy="2092881"/>
          </a:xfrm>
          <a:prstGeom prst="rect">
            <a:avLst/>
          </a:prstGeom>
          <a:noFill/>
        </p:spPr>
        <p:txBody>
          <a:bodyPr wrap="square" rtlCol="0">
            <a:spAutoFit/>
          </a:bodyPr>
          <a:lstStyle/>
          <a:p>
            <a:pPr algn="ctr"/>
            <a:r>
              <a:rPr lang="lt-LT"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Dėkojame už dėmesį </a:t>
            </a:r>
          </a:p>
          <a:p>
            <a:pPr algn="ctr"/>
            <a:endParaRPr lang="lt-LT"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lt-LT"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Klausimai</a:t>
            </a:r>
          </a:p>
          <a:p>
            <a:pPr algn="ctr"/>
            <a:r>
              <a:rPr lang="lt-LT"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Diskusija</a:t>
            </a:r>
          </a:p>
          <a:p>
            <a:endParaRPr lang="lt-LT" dirty="0"/>
          </a:p>
        </p:txBody>
      </p:sp>
    </p:spTree>
    <p:extLst>
      <p:ext uri="{BB962C8B-B14F-4D97-AF65-F5344CB8AC3E}">
        <p14:creationId xmlns:p14="http://schemas.microsoft.com/office/powerpoint/2010/main" val="379201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407668-2EEC-4FEA-A188-A2C6BC42B168}" type="slidenum">
              <a:rPr lang="lt-LT" smtClean="0"/>
              <a:t>2</a:t>
            </a:fld>
            <a:endParaRPr lang="lt-LT"/>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287" y="188640"/>
            <a:ext cx="8937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539552" y="621153"/>
            <a:ext cx="8280920" cy="5970865"/>
          </a:xfrm>
          <a:prstGeom prst="rect">
            <a:avLst/>
          </a:prstGeom>
          <a:noFill/>
        </p:spPr>
        <p:txBody>
          <a:bodyPr wrap="square" rtlCol="0">
            <a:spAutoFit/>
          </a:bodyPr>
          <a:lstStyle/>
          <a:p>
            <a:pPr algn="ctr"/>
            <a:r>
              <a:rPr lang="lt-LT" sz="2800" dirty="0"/>
              <a:t>Aplinkos ministerijos </a:t>
            </a:r>
          </a:p>
          <a:p>
            <a:pPr algn="ctr"/>
            <a:r>
              <a:rPr lang="en-US" sz="2800" dirty="0"/>
              <a:t>2021-2027 </a:t>
            </a:r>
            <a:r>
              <a:rPr lang="lt-LT" sz="2800" dirty="0"/>
              <a:t>m. ES fondų lėšos - 867,7 mln. €:</a:t>
            </a:r>
          </a:p>
          <a:p>
            <a:pPr marL="285750" indent="-285750">
              <a:buFont typeface="Arial" panose="020B0604020202020204" pitchFamily="34" charset="0"/>
              <a:buChar char="•"/>
            </a:pPr>
            <a:r>
              <a:rPr lang="lt-LT" dirty="0"/>
              <a:t>Daugiabučių namų renovacija 330,1 mln. € (paskolų fondas)(ERPF)</a:t>
            </a:r>
          </a:p>
          <a:p>
            <a:pPr marL="285750" indent="-285750">
              <a:buFont typeface="Arial" panose="020B0604020202020204" pitchFamily="34" charset="0"/>
              <a:buChar char="•"/>
            </a:pPr>
            <a:r>
              <a:rPr lang="lt-LT" dirty="0"/>
              <a:t>Prisitaikymas prie klimato kaitos 105,8 mln.€ (SaF)</a:t>
            </a:r>
          </a:p>
          <a:p>
            <a:pPr marL="285750" indent="-285750">
              <a:buFont typeface="Arial" panose="020B0604020202020204" pitchFamily="34" charset="0"/>
              <a:buChar char="•"/>
            </a:pPr>
            <a:r>
              <a:rPr lang="lt-LT" dirty="0"/>
              <a:t>Vandens prieinamumas ir išteklių valdymas 149,0 mln. € (SaF)</a:t>
            </a:r>
          </a:p>
          <a:p>
            <a:pPr marL="285750" indent="-285750">
              <a:buFont typeface="Arial" panose="020B0604020202020204" pitchFamily="34" charset="0"/>
              <a:buChar char="•"/>
            </a:pPr>
            <a:r>
              <a:rPr lang="lt-LT" dirty="0"/>
              <a:t>Atliekų tvarkymas 107,2 mln.€ (SaF)</a:t>
            </a:r>
          </a:p>
          <a:p>
            <a:pPr marL="285750" indent="-285750">
              <a:buFont typeface="Arial" panose="020B0604020202020204" pitchFamily="34" charset="0"/>
              <a:buChar char="•"/>
            </a:pPr>
            <a:r>
              <a:rPr lang="lt-LT" dirty="0"/>
              <a:t>Biologinės įvairovės apsauga ir taršos mažinimas 175,6 mln. € (SaF)</a:t>
            </a:r>
          </a:p>
          <a:p>
            <a:pPr marL="285750" indent="-285750">
              <a:buFont typeface="Arial" panose="020B0604020202020204" pitchFamily="34" charset="0"/>
              <a:buChar char="•"/>
            </a:pPr>
            <a:endParaRPr lang="lt-LT" dirty="0"/>
          </a:p>
          <a:p>
            <a:r>
              <a:rPr lang="lt-LT" sz="2800" dirty="0"/>
              <a:t>Iš jų regioninės priemonės - 240,8 mln.eur </a:t>
            </a:r>
            <a:r>
              <a:rPr lang="lt-LT" sz="1600" dirty="0"/>
              <a:t>(Sanglaudos fondas) (</a:t>
            </a:r>
            <a:r>
              <a:rPr lang="en-US" sz="1600" dirty="0"/>
              <a:t>2</a:t>
            </a:r>
            <a:r>
              <a:rPr lang="lt-LT" sz="1600" dirty="0"/>
              <a:t>8 proc. nuo AM ES lėšų):</a:t>
            </a:r>
          </a:p>
          <a:p>
            <a:pPr marL="285750" indent="-285750">
              <a:buFont typeface="Arial" panose="020B0604020202020204" pitchFamily="34" charset="0"/>
              <a:buChar char="•"/>
            </a:pPr>
            <a:r>
              <a:rPr lang="en-GB" sz="2200" dirty="0">
                <a:solidFill>
                  <a:schemeClr val="accent1">
                    <a:lumMod val="75000"/>
                  </a:schemeClr>
                </a:solidFill>
              </a:rPr>
              <a:t>1. </a:t>
            </a:r>
            <a:r>
              <a:rPr lang="lt-LT" sz="2200" dirty="0">
                <a:solidFill>
                  <a:schemeClr val="accent1">
                    <a:lumMod val="75000"/>
                  </a:schemeClr>
                </a:solidFill>
              </a:rPr>
              <a:t>Didinti geriamojo vandens tiekimo ir nuotekų tvarkymo paslaugų prieinamumą </a:t>
            </a:r>
            <a:r>
              <a:rPr lang="lt-LT" sz="2200" b="1" dirty="0"/>
              <a:t>1</a:t>
            </a:r>
            <a:r>
              <a:rPr lang="en-US" sz="2200" b="1" dirty="0"/>
              <a:t>3</a:t>
            </a:r>
            <a:r>
              <a:rPr lang="lt-LT" sz="2200" b="1" dirty="0"/>
              <a:t>9</a:t>
            </a:r>
            <a:r>
              <a:rPr lang="lt-LT" sz="2200" dirty="0"/>
              <a:t> mln. € </a:t>
            </a:r>
          </a:p>
          <a:p>
            <a:pPr marL="285750" indent="-285750">
              <a:buFont typeface="Arial" panose="020B0604020202020204" pitchFamily="34" charset="0"/>
              <a:buChar char="•"/>
            </a:pPr>
            <a:r>
              <a:rPr lang="en-GB" sz="2200" dirty="0">
                <a:solidFill>
                  <a:srgbClr val="C00000"/>
                </a:solidFill>
              </a:rPr>
              <a:t>2. </a:t>
            </a:r>
            <a:r>
              <a:rPr lang="lt-LT" sz="2200" dirty="0">
                <a:solidFill>
                  <a:srgbClr val="C00000"/>
                </a:solidFill>
              </a:rPr>
              <a:t>Skatinti rūšiuojamąjį atliekų surinkimą </a:t>
            </a:r>
            <a:r>
              <a:rPr lang="lt-LT" sz="2200" b="1" dirty="0"/>
              <a:t>31,2</a:t>
            </a:r>
            <a:r>
              <a:rPr lang="lt-LT" sz="2200" dirty="0"/>
              <a:t> mln.€ </a:t>
            </a:r>
          </a:p>
          <a:p>
            <a:pPr marL="285750" indent="-285750">
              <a:buFont typeface="Arial" panose="020B0604020202020204" pitchFamily="34" charset="0"/>
              <a:buChar char="•"/>
            </a:pPr>
            <a:r>
              <a:rPr lang="en-GB" sz="2200" dirty="0">
                <a:solidFill>
                  <a:srgbClr val="00B050"/>
                </a:solidFill>
              </a:rPr>
              <a:t>3. </a:t>
            </a:r>
            <a:r>
              <a:rPr lang="lt-LT" sz="2200" dirty="0">
                <a:solidFill>
                  <a:srgbClr val="00B050"/>
                </a:solidFill>
              </a:rPr>
              <a:t>Plėtoti žaliąją infrastruktūrą urbanizuotoje aplinkoje </a:t>
            </a:r>
            <a:r>
              <a:rPr lang="lt-LT" sz="2200" b="1" dirty="0"/>
              <a:t>33</a:t>
            </a:r>
            <a:r>
              <a:rPr lang="lt-LT" sz="2200" dirty="0"/>
              <a:t> mln.€ </a:t>
            </a:r>
          </a:p>
          <a:p>
            <a:pPr marL="285750" indent="-285750">
              <a:buFont typeface="Arial" panose="020B0604020202020204" pitchFamily="34" charset="0"/>
              <a:buChar char="•"/>
            </a:pPr>
            <a:r>
              <a:rPr lang="en-GB" sz="2200" dirty="0">
                <a:solidFill>
                  <a:schemeClr val="accent6">
                    <a:lumMod val="50000"/>
                  </a:schemeClr>
                </a:solidFill>
              </a:rPr>
              <a:t>4. </a:t>
            </a:r>
            <a:r>
              <a:rPr lang="lt-LT" sz="2200" dirty="0">
                <a:solidFill>
                  <a:schemeClr val="accent6">
                    <a:lumMod val="50000"/>
                  </a:schemeClr>
                </a:solidFill>
              </a:rPr>
              <a:t>Sutvarkyti praeityje užterštas ir pažeistas teritorijas </a:t>
            </a:r>
            <a:r>
              <a:rPr lang="lt-LT" sz="2200" b="1" dirty="0"/>
              <a:t>30,6</a:t>
            </a:r>
            <a:r>
              <a:rPr lang="lt-LT" sz="2200" dirty="0"/>
              <a:t> mln. €</a:t>
            </a:r>
          </a:p>
          <a:p>
            <a:pPr marL="285750" indent="-285750">
              <a:buFont typeface="Arial" panose="020B0604020202020204" pitchFamily="34" charset="0"/>
              <a:buChar char="•"/>
            </a:pPr>
            <a:r>
              <a:rPr lang="en-GB" sz="2200" dirty="0">
                <a:solidFill>
                  <a:schemeClr val="tx1">
                    <a:lumMod val="75000"/>
                    <a:lumOff val="25000"/>
                  </a:schemeClr>
                </a:solidFill>
              </a:rPr>
              <a:t>5. </a:t>
            </a:r>
            <a:r>
              <a:rPr lang="lt-LT" sz="2200" dirty="0">
                <a:solidFill>
                  <a:schemeClr val="tx1">
                    <a:lumMod val="75000"/>
                    <a:lumOff val="25000"/>
                  </a:schemeClr>
                </a:solidFill>
              </a:rPr>
              <a:t>Savivaldybių oro monitoringo sistemų modernizavimas </a:t>
            </a:r>
            <a:r>
              <a:rPr lang="lt-LT" sz="2200" b="1" dirty="0"/>
              <a:t>7,0</a:t>
            </a:r>
            <a:r>
              <a:rPr lang="lt-LT" sz="2200" dirty="0"/>
              <a:t> mln. €</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sz="2400" dirty="0"/>
          </a:p>
        </p:txBody>
      </p:sp>
    </p:spTree>
    <p:extLst>
      <p:ext uri="{BB962C8B-B14F-4D97-AF65-F5344CB8AC3E}">
        <p14:creationId xmlns:p14="http://schemas.microsoft.com/office/powerpoint/2010/main" val="408699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407668-2EEC-4FEA-A188-A2C6BC42B168}" type="slidenum">
              <a:rPr lang="lt-LT" smtClean="0"/>
              <a:t>3</a:t>
            </a:fld>
            <a:endParaRPr lang="lt-L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831" y="8210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692696"/>
            <a:ext cx="8229600" cy="7249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2000" dirty="0">
                <a:solidFill>
                  <a:schemeClr val="accent5">
                    <a:lumMod val="75000"/>
                  </a:schemeClr>
                </a:solidFill>
              </a:rPr>
              <a:t>RE. </a:t>
            </a:r>
            <a:r>
              <a:rPr lang="lt-LT" sz="2000" dirty="0">
                <a:solidFill>
                  <a:schemeClr val="accent1">
                    <a:lumMod val="75000"/>
                  </a:schemeClr>
                </a:solidFill>
              </a:rPr>
              <a:t>Didinti geriamojo vandens tiekimo ir nuotekų tvarkymo paslaugų prieinamumą </a:t>
            </a:r>
            <a:endParaRPr lang="lt-LT" sz="2000" dirty="0">
              <a:solidFill>
                <a:schemeClr val="accent5">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35255043"/>
              </p:ext>
            </p:extLst>
          </p:nvPr>
        </p:nvGraphicFramePr>
        <p:xfrm>
          <a:off x="755575" y="1534070"/>
          <a:ext cx="7931224" cy="4954735"/>
        </p:xfrm>
        <a:graphic>
          <a:graphicData uri="http://schemas.openxmlformats.org/drawingml/2006/table">
            <a:tbl>
              <a:tblPr firstRow="1" firstCol="1" bandRow="1">
                <a:tableStyleId>{7DF18680-E054-41AD-8BC1-D1AEF772440D}</a:tableStyleId>
              </a:tblPr>
              <a:tblGrid>
                <a:gridCol w="2020977">
                  <a:extLst>
                    <a:ext uri="{9D8B030D-6E8A-4147-A177-3AD203B41FA5}">
                      <a16:colId xmlns:a16="http://schemas.microsoft.com/office/drawing/2014/main" val="20000"/>
                    </a:ext>
                  </a:extLst>
                </a:gridCol>
                <a:gridCol w="1070472">
                  <a:extLst>
                    <a:ext uri="{9D8B030D-6E8A-4147-A177-3AD203B41FA5}">
                      <a16:colId xmlns:a16="http://schemas.microsoft.com/office/drawing/2014/main" val="20001"/>
                    </a:ext>
                  </a:extLst>
                </a:gridCol>
                <a:gridCol w="1070472">
                  <a:extLst>
                    <a:ext uri="{9D8B030D-6E8A-4147-A177-3AD203B41FA5}">
                      <a16:colId xmlns:a16="http://schemas.microsoft.com/office/drawing/2014/main" val="20002"/>
                    </a:ext>
                  </a:extLst>
                </a:gridCol>
                <a:gridCol w="2020977">
                  <a:extLst>
                    <a:ext uri="{9D8B030D-6E8A-4147-A177-3AD203B41FA5}">
                      <a16:colId xmlns:a16="http://schemas.microsoft.com/office/drawing/2014/main" val="20003"/>
                    </a:ext>
                  </a:extLst>
                </a:gridCol>
                <a:gridCol w="874163">
                  <a:extLst>
                    <a:ext uri="{9D8B030D-6E8A-4147-A177-3AD203B41FA5}">
                      <a16:colId xmlns:a16="http://schemas.microsoft.com/office/drawing/2014/main" val="20004"/>
                    </a:ext>
                  </a:extLst>
                </a:gridCol>
                <a:gridCol w="874163">
                  <a:extLst>
                    <a:ext uri="{9D8B030D-6E8A-4147-A177-3AD203B41FA5}">
                      <a16:colId xmlns:a16="http://schemas.microsoft.com/office/drawing/2014/main" val="20005"/>
                    </a:ext>
                  </a:extLst>
                </a:gridCol>
              </a:tblGrid>
              <a:tr h="687535">
                <a:tc rowSpan="2">
                  <a:txBody>
                    <a:bodyPr/>
                    <a:lstStyle/>
                    <a:p>
                      <a:pPr algn="ctr">
                        <a:spcAft>
                          <a:spcPts val="0"/>
                        </a:spcAft>
                      </a:pPr>
                      <a:r>
                        <a:rPr lang="lt-LT" sz="1400" dirty="0">
                          <a:effectLst/>
                        </a:rPr>
                        <a:t>Būtinos sąlygos</a:t>
                      </a: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lt-LT" sz="1400">
                          <a:effectLst/>
                        </a:rPr>
                        <a:t>Finansavimas, mln. eur</a:t>
                      </a:r>
                      <a:endParaRPr lang="lt-L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lt-LT"/>
                    </a:p>
                  </a:txBody>
                  <a:tcPr/>
                </a:tc>
                <a:tc rowSpan="2">
                  <a:txBody>
                    <a:bodyPr/>
                    <a:lstStyle/>
                    <a:p>
                      <a:pPr algn="ctr">
                        <a:spcAft>
                          <a:spcPts val="0"/>
                        </a:spcAft>
                      </a:pPr>
                      <a:r>
                        <a:rPr lang="lt-LT" sz="1400">
                          <a:effectLst/>
                        </a:rPr>
                        <a:t>Pažangos priemonės rezultato rodiklio pavadinimas</a:t>
                      </a:r>
                      <a:endParaRPr lang="lt-L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lt-LT" sz="1400">
                          <a:effectLst/>
                        </a:rPr>
                        <a:t>Pažangos priemonės rezultato rodiklio reikšmės</a:t>
                      </a:r>
                      <a:endParaRPr lang="lt-L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t-LT"/>
                    </a:p>
                  </a:txBody>
                  <a:tcPr/>
                </a:tc>
                <a:extLst>
                  <a:ext uri="{0D108BD9-81ED-4DB2-BD59-A6C34878D82A}">
                    <a16:rowId xmlns:a16="http://schemas.microsoft.com/office/drawing/2014/main" val="10000"/>
                  </a:ext>
                </a:extLst>
              </a:tr>
              <a:tr h="657112">
                <a:tc vMerge="1">
                  <a:txBody>
                    <a:bodyPr/>
                    <a:lstStyle/>
                    <a:p>
                      <a:endParaRPr lang="lt-LT"/>
                    </a:p>
                  </a:txBody>
                  <a:tcPr/>
                </a:tc>
                <a:tc>
                  <a:txBody>
                    <a:bodyPr/>
                    <a:lstStyle/>
                    <a:p>
                      <a:pPr algn="ctr">
                        <a:spcAft>
                          <a:spcPts val="0"/>
                        </a:spcAft>
                      </a:pPr>
                      <a:r>
                        <a:rPr lang="lt-LT" sz="1400">
                          <a:effectLst/>
                        </a:rPr>
                        <a:t>ES lėšos</a:t>
                      </a:r>
                    </a:p>
                    <a:p>
                      <a:pPr algn="ctr">
                        <a:spcAft>
                          <a:spcPts val="0"/>
                        </a:spcAft>
                      </a:pPr>
                      <a:r>
                        <a:rPr lang="lt-LT" sz="1400">
                          <a:effectLst/>
                        </a:rPr>
                        <a:t> 85 proc.</a:t>
                      </a:r>
                      <a:endParaRPr lang="lt-L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400">
                          <a:effectLst/>
                        </a:rPr>
                        <a:t>Savivaldybių ar jų įmonių lėšos  &gt;15 proc.</a:t>
                      </a:r>
                      <a:endParaRPr lang="lt-L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lt-LT"/>
                    </a:p>
                  </a:txBody>
                  <a:tcPr/>
                </a:tc>
                <a:tc>
                  <a:txBody>
                    <a:bodyPr/>
                    <a:lstStyle/>
                    <a:p>
                      <a:pPr algn="ctr">
                        <a:spcAft>
                          <a:spcPts val="0"/>
                        </a:spcAft>
                      </a:pPr>
                      <a:r>
                        <a:rPr lang="lt-LT" sz="1400">
                          <a:effectLst/>
                        </a:rPr>
                        <a:t>Pradinė</a:t>
                      </a:r>
                      <a:endParaRPr lang="lt-L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1400">
                          <a:effectLst/>
                        </a:rPr>
                        <a:t>2030 m.</a:t>
                      </a:r>
                      <a:endParaRPr lang="lt-L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998852">
                <a:tc rowSpan="3">
                  <a:txBody>
                    <a:bodyPr/>
                    <a:lstStyle/>
                    <a:p>
                      <a:pPr>
                        <a:spcAft>
                          <a:spcPts val="0"/>
                        </a:spcAft>
                      </a:pPr>
                      <a:r>
                        <a:rPr lang="lt-LT" sz="1600" b="0" kern="1200" dirty="0">
                          <a:solidFill>
                            <a:schemeClr val="tx2">
                              <a:lumMod val="75000"/>
                            </a:schemeClr>
                          </a:solidFill>
                          <a:effectLst/>
                          <a:latin typeface="+mn-lt"/>
                          <a:ea typeface="+mn-ea"/>
                          <a:cs typeface="+mn-cs"/>
                        </a:rPr>
                        <a:t>Projekto veiklų atitiktis geriamojo vandens tiekimo ir nuotekų tvarkymo infrastruktūros plėtros planui</a:t>
                      </a:r>
                      <a:endParaRPr lang="lt-LT" sz="1600" b="0" dirty="0">
                        <a:solidFill>
                          <a:schemeClr val="tx2">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tc>
                <a:tc rowSpan="3">
                  <a:txBody>
                    <a:bodyPr/>
                    <a:lstStyle/>
                    <a:p>
                      <a:pPr algn="ctr">
                        <a:spcAft>
                          <a:spcPts val="0"/>
                        </a:spcAft>
                      </a:pPr>
                      <a:r>
                        <a:rPr lang="lt-LT" sz="1400" dirty="0">
                          <a:effectLst/>
                        </a:rPr>
                        <a:t>1</a:t>
                      </a:r>
                      <a:r>
                        <a:rPr lang="en-US" sz="1400" dirty="0">
                          <a:effectLst/>
                        </a:rPr>
                        <a:t>3</a:t>
                      </a:r>
                      <a:r>
                        <a:rPr lang="lt-LT" sz="1400" dirty="0">
                          <a:effectLst/>
                        </a:rPr>
                        <a:t>9</a:t>
                      </a:r>
                      <a:endPar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ctr">
                        <a:spcAft>
                          <a:spcPts val="0"/>
                        </a:spcAft>
                      </a:pPr>
                      <a:r>
                        <a:rPr lang="lt-LT" sz="1400" dirty="0">
                          <a:effectLst/>
                        </a:rPr>
                        <a:t>2</a:t>
                      </a:r>
                      <a:r>
                        <a:rPr lang="en-US" sz="1400" dirty="0">
                          <a:effectLst/>
                        </a:rPr>
                        <a:t>4,529</a:t>
                      </a:r>
                      <a:endPar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lt-LT" sz="1400" dirty="0">
                          <a:effectLst/>
                        </a:rPr>
                        <a:t>Gyventojų, aprūpinamų </a:t>
                      </a:r>
                      <a:r>
                        <a:rPr lang="lt-LT" sz="1400" b="1" dirty="0">
                          <a:effectLst/>
                        </a:rPr>
                        <a:t>geriamojo vandens </a:t>
                      </a:r>
                      <a:r>
                        <a:rPr lang="lt-LT" sz="1400" dirty="0">
                          <a:effectLst/>
                        </a:rPr>
                        <a:t>tiekimo paslaugomis, dalis, palyginti su visais gyventojais, procentais</a:t>
                      </a: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lt-LT" sz="1400">
                          <a:effectLst/>
                        </a:rPr>
                        <a:t>81,8</a:t>
                      </a:r>
                    </a:p>
                    <a:p>
                      <a:pPr algn="ctr">
                        <a:spcAft>
                          <a:spcPts val="0"/>
                        </a:spcAft>
                      </a:pPr>
                      <a:r>
                        <a:rPr lang="lt-LT" sz="1400">
                          <a:effectLst/>
                        </a:rPr>
                        <a:t>(2017 m.)</a:t>
                      </a:r>
                      <a:endParaRPr lang="lt-L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400">
                          <a:effectLst/>
                        </a:rPr>
                        <a:t>90</a:t>
                      </a:r>
                      <a:endParaRPr lang="lt-L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216875">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spcAft>
                          <a:spcPts val="0"/>
                        </a:spcAft>
                      </a:pPr>
                      <a:r>
                        <a:rPr lang="lt-LT" sz="1400" dirty="0">
                          <a:effectLst/>
                        </a:rPr>
                        <a:t>Gyventojų, aprūpinamų centralizuotai teikiamomis </a:t>
                      </a:r>
                      <a:r>
                        <a:rPr lang="lt-LT" sz="1400" b="1" dirty="0">
                          <a:effectLst/>
                        </a:rPr>
                        <a:t>nuotekų tvarkymo </a:t>
                      </a:r>
                      <a:r>
                        <a:rPr lang="lt-LT" sz="1400" dirty="0">
                          <a:effectLst/>
                        </a:rPr>
                        <a:t>paslaugomis, dalis, palyginti su visais gyventojais, procentais</a:t>
                      </a: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400">
                          <a:effectLst/>
                        </a:rPr>
                        <a:t>77,6</a:t>
                      </a:r>
                    </a:p>
                    <a:p>
                      <a:pPr algn="ctr">
                        <a:spcAft>
                          <a:spcPts val="0"/>
                        </a:spcAft>
                      </a:pPr>
                      <a:r>
                        <a:rPr lang="lt-LT" sz="1400">
                          <a:effectLst/>
                        </a:rPr>
                        <a:t>(2017 m.)</a:t>
                      </a:r>
                      <a:endParaRPr lang="lt-L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400">
                          <a:effectLst/>
                        </a:rPr>
                        <a:t>95</a:t>
                      </a:r>
                      <a:endParaRPr lang="lt-L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998852">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spcAft>
                          <a:spcPts val="0"/>
                        </a:spcAft>
                      </a:pPr>
                      <a:r>
                        <a:rPr lang="lt-LT" sz="1400" b="1" dirty="0">
                          <a:effectLst/>
                        </a:rPr>
                        <a:t>Efektyviai veikiančių </a:t>
                      </a:r>
                      <a:r>
                        <a:rPr lang="lt-LT" sz="1400" dirty="0">
                          <a:effectLst/>
                        </a:rPr>
                        <a:t>viešųjų geriamojo vandens tiekimo ir nuotekų tvarkymo </a:t>
                      </a:r>
                      <a:r>
                        <a:rPr lang="lt-LT" sz="1400" b="1" dirty="0">
                          <a:effectLst/>
                        </a:rPr>
                        <a:t>įmonių</a:t>
                      </a:r>
                      <a:r>
                        <a:rPr lang="lt-LT" sz="1400" dirty="0">
                          <a:effectLst/>
                        </a:rPr>
                        <a:t> dalis, procentais</a:t>
                      </a: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400" dirty="0">
                          <a:effectLst/>
                        </a:rPr>
                        <a:t>45 </a:t>
                      </a:r>
                    </a:p>
                    <a:p>
                      <a:pPr algn="ctr">
                        <a:spcAft>
                          <a:spcPts val="0"/>
                        </a:spcAft>
                      </a:pPr>
                      <a:r>
                        <a:rPr lang="lt-LT" sz="1400" dirty="0">
                          <a:effectLst/>
                        </a:rPr>
                        <a:t>(2020 m.)</a:t>
                      </a: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400" dirty="0">
                          <a:effectLst/>
                        </a:rPr>
                        <a:t>100</a:t>
                      </a: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5677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22C549-7DA4-4C85-B2DD-992DD792E4CD}"/>
              </a:ext>
            </a:extLst>
          </p:cNvPr>
          <p:cNvSpPr>
            <a:spLocks noGrp="1"/>
          </p:cNvSpPr>
          <p:nvPr>
            <p:ph type="sldNum" sz="quarter" idx="12"/>
          </p:nvPr>
        </p:nvSpPr>
        <p:spPr/>
        <p:txBody>
          <a:bodyPr/>
          <a:lstStyle/>
          <a:p>
            <a:fld id="{1E407668-2EEC-4FEA-A188-A2C6BC42B168}" type="slidenum">
              <a:rPr lang="lt-LT" smtClean="0"/>
              <a:t>4</a:t>
            </a:fld>
            <a:endParaRPr lang="lt-LT"/>
          </a:p>
        </p:txBody>
      </p:sp>
      <p:graphicFrame>
        <p:nvGraphicFramePr>
          <p:cNvPr id="5" name="Table 4">
            <a:extLst>
              <a:ext uri="{FF2B5EF4-FFF2-40B4-BE49-F238E27FC236}">
                <a16:creationId xmlns:a16="http://schemas.microsoft.com/office/drawing/2014/main" id="{6243EE3E-4583-4124-9DDD-4F1AE5D060FA}"/>
              </a:ext>
            </a:extLst>
          </p:cNvPr>
          <p:cNvGraphicFramePr>
            <a:graphicFrameLocks noGrp="1"/>
          </p:cNvGraphicFramePr>
          <p:nvPr>
            <p:extLst>
              <p:ext uri="{D42A27DB-BD31-4B8C-83A1-F6EECF244321}">
                <p14:modId xmlns:p14="http://schemas.microsoft.com/office/powerpoint/2010/main" val="2288253887"/>
              </p:ext>
            </p:extLst>
          </p:nvPr>
        </p:nvGraphicFramePr>
        <p:xfrm>
          <a:off x="457200" y="923479"/>
          <a:ext cx="8435280" cy="5742076"/>
        </p:xfrm>
        <a:graphic>
          <a:graphicData uri="http://schemas.openxmlformats.org/drawingml/2006/table">
            <a:tbl>
              <a:tblPr firstRow="1" firstCol="1" bandRow="1"/>
              <a:tblGrid>
                <a:gridCol w="4474840">
                  <a:extLst>
                    <a:ext uri="{9D8B030D-6E8A-4147-A177-3AD203B41FA5}">
                      <a16:colId xmlns:a16="http://schemas.microsoft.com/office/drawing/2014/main" val="2778617520"/>
                    </a:ext>
                  </a:extLst>
                </a:gridCol>
                <a:gridCol w="1440160">
                  <a:extLst>
                    <a:ext uri="{9D8B030D-6E8A-4147-A177-3AD203B41FA5}">
                      <a16:colId xmlns:a16="http://schemas.microsoft.com/office/drawing/2014/main" val="820073214"/>
                    </a:ext>
                  </a:extLst>
                </a:gridCol>
                <a:gridCol w="1512168">
                  <a:extLst>
                    <a:ext uri="{9D8B030D-6E8A-4147-A177-3AD203B41FA5}">
                      <a16:colId xmlns:a16="http://schemas.microsoft.com/office/drawing/2014/main" val="3365896170"/>
                    </a:ext>
                  </a:extLst>
                </a:gridCol>
                <a:gridCol w="957904">
                  <a:extLst>
                    <a:ext uri="{9D8B030D-6E8A-4147-A177-3AD203B41FA5}">
                      <a16:colId xmlns:a16="http://schemas.microsoft.com/office/drawing/2014/main" val="2896904208"/>
                    </a:ext>
                  </a:extLst>
                </a:gridCol>
                <a:gridCol w="50208">
                  <a:extLst>
                    <a:ext uri="{9D8B030D-6E8A-4147-A177-3AD203B41FA5}">
                      <a16:colId xmlns:a16="http://schemas.microsoft.com/office/drawing/2014/main" val="3333607881"/>
                    </a:ext>
                  </a:extLst>
                </a:gridCol>
              </a:tblGrid>
              <a:tr h="561305">
                <a:tc rowSpan="2">
                  <a:txBody>
                    <a:bodyPr/>
                    <a:lstStyle/>
                    <a:p>
                      <a:pPr algn="ctr">
                        <a:lnSpc>
                          <a:spcPct val="106000"/>
                        </a:lnSpc>
                        <a:spcAft>
                          <a:spcPts val="800"/>
                        </a:spcAft>
                      </a:pPr>
                      <a:r>
                        <a:rPr lang="lt-LT"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2021–2027 M. IP suplanuoti veiksmai, priskirti regioninei pažangos priemonei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gridSpan="2">
                  <a:txBody>
                    <a:bodyPr/>
                    <a:lstStyle/>
                    <a:p>
                      <a:pPr algn="ctr">
                        <a:lnSpc>
                          <a:spcPct val="106000"/>
                        </a:lnSpc>
                        <a:spcAft>
                          <a:spcPts val="800"/>
                        </a:spcAft>
                      </a:pPr>
                      <a:r>
                        <a:rPr lang="lt-LT"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2021–2027 M. VP uždavinio rodikliai, kurių turi būti siekiama </a:t>
                      </a:r>
                      <a:r>
                        <a:rPr lang="en-US" sz="1200" b="1" kern="1200"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iki</a:t>
                      </a:r>
                      <a:r>
                        <a:rPr lang="en-US"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2029 m. </a:t>
                      </a:r>
                      <a:r>
                        <a:rPr lang="lt-LT"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įgyvendinant veiksmą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en-US"/>
                    </a:p>
                  </a:txBody>
                  <a:tcPr/>
                </a:tc>
                <a:tc gridSpan="2">
                  <a:txBody>
                    <a:bodyPr/>
                    <a:lstStyle/>
                    <a:p>
                      <a:pPr algn="ctr">
                        <a:lnSpc>
                          <a:spcPct val="106000"/>
                        </a:lnSpc>
                        <a:spcAft>
                          <a:spcPts val="800"/>
                        </a:spcAft>
                      </a:pPr>
                      <a:r>
                        <a:rPr lang="lt-LT"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2021–2027 M</a:t>
                      </a:r>
                      <a:r>
                        <a:rPr lang="en-US"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lt-LT"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ES fondų lėšos, Eur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en-US"/>
                    </a:p>
                  </a:txBody>
                  <a:tcPr/>
                </a:tc>
                <a:extLst>
                  <a:ext uri="{0D108BD9-81ED-4DB2-BD59-A6C34878D82A}">
                    <a16:rowId xmlns:a16="http://schemas.microsoft.com/office/drawing/2014/main" val="2117506763"/>
                  </a:ext>
                </a:extLst>
              </a:tr>
              <a:tr h="458476">
                <a:tc vMerge="1">
                  <a:txBody>
                    <a:bodyPr/>
                    <a:lstStyle/>
                    <a:p>
                      <a:endParaRPr lang="en-US"/>
                    </a:p>
                  </a:txBody>
                  <a:tcPr/>
                </a:tc>
                <a:tc>
                  <a:txBody>
                    <a:bodyPr/>
                    <a:lstStyle/>
                    <a:p>
                      <a:pPr algn="ctr">
                        <a:lnSpc>
                          <a:spcPct val="106000"/>
                        </a:lnSpc>
                        <a:spcAft>
                          <a:spcPts val="800"/>
                        </a:spcAft>
                      </a:pPr>
                      <a:r>
                        <a:rPr lang="lt-LT"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Rezultato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a:lnSpc>
                          <a:spcPct val="106000"/>
                        </a:lnSpc>
                        <a:spcAft>
                          <a:spcPts val="800"/>
                        </a:spcAft>
                      </a:pPr>
                      <a:r>
                        <a:rPr lang="lt-LT"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Produkto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a:lnSpc>
                          <a:spcPct val="106000"/>
                        </a:lnSpc>
                        <a:spcAft>
                          <a:spcPts val="800"/>
                        </a:spcAft>
                      </a:pPr>
                      <a:r>
                        <a:rPr lang="lt-LT"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Iš viso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528509102"/>
                  </a:ext>
                </a:extLst>
              </a:tr>
              <a:tr h="1962065">
                <a:tc rowSpan="2">
                  <a:txBody>
                    <a:bodyPr/>
                    <a:lstStyle/>
                    <a:p>
                      <a:pPr>
                        <a:lnSpc>
                          <a:spcPct val="106000"/>
                        </a:lnSpc>
                        <a:spcAft>
                          <a:spcPts val="800"/>
                        </a:spcAft>
                      </a:pPr>
                      <a:r>
                        <a:rPr lang="lt-LT" sz="1500" b="1" kern="1200" dirty="0">
                          <a:solidFill>
                            <a:schemeClr val="tx1"/>
                          </a:solidFill>
                          <a:effectLst/>
                          <a:latin typeface="+mn-lt"/>
                          <a:ea typeface="+mn-ea"/>
                          <a:cs typeface="+mn-cs"/>
                        </a:rPr>
                        <a:t>1.1. Geriamojo vandens tiekimo tinklų plėtra, geriamojo vandens ėmimo ir gerinimo įrenginių statyba gyvenvietėse, kuriose yra  nuo 200 iki 2000 gyventojų , įskaitant individualių </a:t>
                      </a:r>
                      <a:r>
                        <a:rPr lang="lt-LT" sz="1500" kern="1200" dirty="0">
                          <a:solidFill>
                            <a:schemeClr val="tx1"/>
                          </a:solidFill>
                          <a:effectLst/>
                          <a:latin typeface="+mn-lt"/>
                          <a:ea typeface="+mn-ea"/>
                          <a:cs typeface="+mn-cs"/>
                        </a:rPr>
                        <a:t>(teikiančių vidutiniškai mažiau nei 10 m</a:t>
                      </a:r>
                      <a:r>
                        <a:rPr lang="lt-LT" sz="1500" kern="1200" baseline="30000" dirty="0">
                          <a:solidFill>
                            <a:schemeClr val="tx1"/>
                          </a:solidFill>
                          <a:effectLst/>
                          <a:latin typeface="+mn-lt"/>
                          <a:ea typeface="+mn-ea"/>
                          <a:cs typeface="+mn-cs"/>
                        </a:rPr>
                        <a:t>3 </a:t>
                      </a:r>
                      <a:r>
                        <a:rPr lang="lt-LT" sz="1500" kern="1200" dirty="0">
                          <a:solidFill>
                            <a:schemeClr val="tx1"/>
                          </a:solidFill>
                          <a:effectLst/>
                          <a:latin typeface="+mn-lt"/>
                          <a:ea typeface="+mn-ea"/>
                          <a:cs typeface="+mn-cs"/>
                        </a:rPr>
                        <a:t>vandens per parą arba aprūpinančių vandeniu mažiau nei 50 asmenų) </a:t>
                      </a:r>
                      <a:r>
                        <a:rPr lang="lt-LT" sz="1500" b="1" kern="1200" dirty="0">
                          <a:solidFill>
                            <a:schemeClr val="tx1"/>
                          </a:solidFill>
                          <a:effectLst/>
                          <a:latin typeface="+mn-lt"/>
                          <a:ea typeface="+mn-ea"/>
                          <a:cs typeface="+mn-cs"/>
                        </a:rPr>
                        <a:t>ir grupinių </a:t>
                      </a:r>
                      <a:r>
                        <a:rPr lang="lt-LT" sz="1500" kern="1200" dirty="0">
                          <a:solidFill>
                            <a:schemeClr val="tx1"/>
                          </a:solidFill>
                          <a:effectLst/>
                          <a:latin typeface="+mn-lt"/>
                          <a:ea typeface="+mn-ea"/>
                          <a:cs typeface="+mn-cs"/>
                        </a:rPr>
                        <a:t>(kai įrengti individualią ar centralizuotą vandens tiekimo sistemą nepateisina argumentuotai pagrįsta didelė tokios sistemos įrengimo kaina ir tai ekonomiškai pagrįsta geriamojo vandens tiekimo ir nuotekų tvarkymo infrastruktūros plėtros plane) geriamojo vandens tiekimo sistemų (tinklų ir įrenginių) įrengimą, tose viešojo vandens tiekimo teritorijose ar jų dalyse, kur nėra sukurta viešoji centralizuota geriamojo vandens tiekimo infrastruktūra </a:t>
                      </a:r>
                    </a:p>
                    <a:p>
                      <a:pPr>
                        <a:lnSpc>
                          <a:spcPct val="106000"/>
                        </a:lnSpc>
                        <a:spcAft>
                          <a:spcPts val="800"/>
                        </a:spcAft>
                      </a:pPr>
                      <a:r>
                        <a:rPr lang="lt-LT" sz="1500" b="1" kern="1200" dirty="0">
                          <a:solidFill>
                            <a:schemeClr val="tx1"/>
                          </a:solidFill>
                          <a:effectLst/>
                          <a:latin typeface="+mn-lt"/>
                          <a:ea typeface="+mn-ea"/>
                          <a:cs typeface="+mn-cs"/>
                        </a:rPr>
                        <a:t>1.2. Gyvenvietėse, kuriose yra daugiau nei 2000 gyventojų</a:t>
                      </a:r>
                      <a:r>
                        <a:rPr lang="lt-LT" sz="1500" kern="1200" dirty="0">
                          <a:solidFill>
                            <a:schemeClr val="tx1"/>
                          </a:solidFill>
                          <a:effectLst/>
                          <a:latin typeface="+mn-lt"/>
                          <a:ea typeface="+mn-ea"/>
                          <a:cs typeface="+mn-cs"/>
                        </a:rPr>
                        <a:t> geriamajam vandeniui išgauti, ruošti, laikyti skirtų </a:t>
                      </a:r>
                      <a:r>
                        <a:rPr lang="lt-LT" sz="1500" b="1" kern="1200" dirty="0">
                          <a:solidFill>
                            <a:schemeClr val="tx1"/>
                          </a:solidFill>
                          <a:effectLst/>
                          <a:latin typeface="+mn-lt"/>
                          <a:ea typeface="+mn-ea"/>
                          <a:cs typeface="+mn-cs"/>
                        </a:rPr>
                        <a:t>įrenginių rekonstrukcija, </a:t>
                      </a:r>
                      <a:r>
                        <a:rPr lang="lt-LT" sz="1500" kern="1200" dirty="0">
                          <a:solidFill>
                            <a:schemeClr val="tx1"/>
                          </a:solidFill>
                          <a:effectLst/>
                          <a:latin typeface="+mn-lt"/>
                          <a:ea typeface="+mn-ea"/>
                          <a:cs typeface="+mn-cs"/>
                        </a:rPr>
                        <a:t>kurie neužtikrina viešojo geriamojo vandens kokybės indikatorinių ir cheminių (toksinių) rodiklių.</a:t>
                      </a:r>
                      <a:endParaRPr lang="en-US" sz="15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nSpc>
                          <a:spcPct val="106000"/>
                        </a:lnSpc>
                        <a:spcAft>
                          <a:spcPts val="800"/>
                        </a:spcAft>
                      </a:pPr>
                      <a:r>
                        <a:rPr lang="lt-LT" sz="1400" kern="1200" dirty="0">
                          <a:solidFill>
                            <a:srgbClr val="000000"/>
                          </a:solidFill>
                          <a:effectLst/>
                          <a:latin typeface="+mn-lt"/>
                          <a:ea typeface="Times New Roman" panose="02020603050405020304" pitchFamily="18" charset="0"/>
                          <a:cs typeface="Calibri" panose="020F0502020204030204" pitchFamily="34" charset="0"/>
                        </a:rPr>
                        <a:t>Gyventojai, prisijungę prie patobulintų viešojo vandens tiekimo sistemų </a:t>
                      </a:r>
                      <a:endParaRPr lang="en-US" sz="1400" kern="1200" dirty="0">
                        <a:solidFill>
                          <a:srgbClr val="000000"/>
                        </a:solidFill>
                        <a:effectLst/>
                        <a:latin typeface="+mn-lt"/>
                        <a:ea typeface="Times New Roman" panose="02020603050405020304" pitchFamily="18" charset="0"/>
                        <a:cs typeface="Calibri" panose="020F0502020204030204" pitchFamily="34" charset="0"/>
                      </a:endParaRPr>
                    </a:p>
                    <a:p>
                      <a:pPr algn="ctr">
                        <a:lnSpc>
                          <a:spcPct val="106000"/>
                        </a:lnSpc>
                        <a:spcAft>
                          <a:spcPts val="800"/>
                        </a:spcAft>
                      </a:pPr>
                      <a:r>
                        <a:rPr lang="lt-LT" sz="1400" kern="1200" dirty="0">
                          <a:solidFill>
                            <a:schemeClr val="tx1"/>
                          </a:solidFill>
                          <a:effectLst/>
                          <a:latin typeface="+mn-lt"/>
                          <a:ea typeface="+mn-ea"/>
                          <a:cs typeface="+mn-cs"/>
                        </a:rPr>
                        <a:t>12 030 </a:t>
                      </a:r>
                      <a:r>
                        <a:rPr lang="lt-LT" sz="1400" kern="1200" dirty="0">
                          <a:solidFill>
                            <a:srgbClr val="000000"/>
                          </a:solidFill>
                          <a:effectLst/>
                          <a:latin typeface="+mn-lt"/>
                          <a:ea typeface="Times New Roman" panose="02020603050405020304" pitchFamily="18" charset="0"/>
                          <a:cs typeface="Calibri" panose="020F0502020204030204" pitchFamily="34" charset="0"/>
                        </a:rPr>
                        <a:t>gyventojų</a:t>
                      </a:r>
                      <a:endParaRPr lang="en-US" sz="1400" dirty="0">
                        <a:effectLst/>
                        <a:latin typeface="+mn-lt"/>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06000"/>
                        </a:lnSpc>
                        <a:spcAft>
                          <a:spcPts val="800"/>
                        </a:spcAft>
                      </a:pPr>
                      <a:r>
                        <a:rPr lang="lt-LT" sz="1400" kern="1200" dirty="0">
                          <a:solidFill>
                            <a:srgbClr val="000000"/>
                          </a:solidFill>
                          <a:effectLst/>
                          <a:latin typeface="+mn-lt"/>
                          <a:ea typeface="Times New Roman" panose="02020603050405020304" pitchFamily="18" charset="0"/>
                          <a:cs typeface="Calibri" panose="020F0502020204030204" pitchFamily="34" charset="0"/>
                        </a:rPr>
                        <a:t>Viešojo </a:t>
                      </a:r>
                      <a:r>
                        <a:rPr lang="lt-LT" sz="1400" b="1" kern="1200" dirty="0">
                          <a:solidFill>
                            <a:srgbClr val="000000"/>
                          </a:solidFill>
                          <a:effectLst/>
                          <a:latin typeface="+mn-lt"/>
                          <a:ea typeface="Times New Roman" panose="02020603050405020304" pitchFamily="18" charset="0"/>
                          <a:cs typeface="Calibri" panose="020F0502020204030204" pitchFamily="34" charset="0"/>
                        </a:rPr>
                        <a:t>vandens tiekimo </a:t>
                      </a:r>
                      <a:r>
                        <a:rPr lang="lt-LT" sz="1400" kern="1200" dirty="0">
                          <a:solidFill>
                            <a:srgbClr val="000000"/>
                          </a:solidFill>
                          <a:effectLst/>
                          <a:latin typeface="+mn-lt"/>
                          <a:ea typeface="Times New Roman" panose="02020603050405020304" pitchFamily="18" charset="0"/>
                          <a:cs typeface="Calibri" panose="020F0502020204030204" pitchFamily="34" charset="0"/>
                        </a:rPr>
                        <a:t>paskirstymo sistemų naujų arba atnaujintų vamzdynų ilgis</a:t>
                      </a:r>
                    </a:p>
                    <a:p>
                      <a:pPr algn="ctr">
                        <a:lnSpc>
                          <a:spcPct val="106000"/>
                        </a:lnSpc>
                        <a:spcAft>
                          <a:spcPts val="800"/>
                        </a:spcAft>
                      </a:pPr>
                      <a:r>
                        <a:rPr lang="lt-LT" sz="1400" kern="1200" dirty="0">
                          <a:solidFill>
                            <a:srgbClr val="000000"/>
                          </a:solidFill>
                          <a:effectLst/>
                          <a:latin typeface="+mn-lt"/>
                          <a:ea typeface="Times New Roman" panose="02020603050405020304" pitchFamily="18" charset="0"/>
                          <a:cs typeface="Calibri" panose="020F0502020204030204" pitchFamily="34" charset="0"/>
                        </a:rPr>
                        <a:t>301 km </a:t>
                      </a:r>
                      <a:endParaRPr lang="en-US" sz="1400" dirty="0">
                        <a:effectLst/>
                        <a:latin typeface="+mn-lt"/>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a:lnSpc>
                          <a:spcPct val="106000"/>
                        </a:lnSpc>
                        <a:spcAft>
                          <a:spcPts val="800"/>
                        </a:spcAft>
                      </a:pPr>
                      <a:r>
                        <a:rPr lang="lt-LT"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27.000.000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84738"/>
                  </a:ext>
                </a:extLst>
              </a:tr>
              <a:tr h="1034045">
                <a:tc vMerge="1">
                  <a:txBody>
                    <a:bodyPr/>
                    <a:lstStyle/>
                    <a:p>
                      <a:endParaRPr lang="en-US"/>
                    </a:p>
                  </a:txBody>
                  <a:tcPr/>
                </a:tc>
                <a:tc>
                  <a:txBody>
                    <a:bodyPr/>
                    <a:lstStyle/>
                    <a:p>
                      <a:pPr>
                        <a:lnSpc>
                          <a:spcPct val="106000"/>
                        </a:lnSpc>
                        <a:spcAft>
                          <a:spcPts val="800"/>
                        </a:spcAft>
                      </a:pPr>
                      <a:r>
                        <a:rPr lang="lt-LT" sz="1400" kern="1200" dirty="0">
                          <a:solidFill>
                            <a:srgbClr val="000000"/>
                          </a:solidFill>
                          <a:effectLst/>
                          <a:latin typeface="+mn-lt"/>
                          <a:ea typeface="Times New Roman" panose="02020603050405020304" pitchFamily="18" charset="0"/>
                          <a:cs typeface="Calibri" panose="020F0502020204030204" pitchFamily="34" charset="0"/>
                        </a:rPr>
                        <a:t>Gyventojai, prisijungę prie patobulintų viešojo vandens tiekimo sistemų</a:t>
                      </a:r>
                    </a:p>
                    <a:p>
                      <a:pPr algn="ctr">
                        <a:lnSpc>
                          <a:spcPct val="106000"/>
                        </a:lnSpc>
                        <a:spcAft>
                          <a:spcPts val="800"/>
                        </a:spcAft>
                      </a:pPr>
                      <a:r>
                        <a:rPr lang="lt-LT" sz="1400" kern="1200" dirty="0">
                          <a:solidFill>
                            <a:srgbClr val="000000"/>
                          </a:solidFill>
                          <a:effectLst/>
                          <a:latin typeface="+mn-lt"/>
                          <a:ea typeface="Times New Roman" panose="02020603050405020304" pitchFamily="18" charset="0"/>
                          <a:cs typeface="Calibri" panose="020F0502020204030204" pitchFamily="34" charset="0"/>
                        </a:rPr>
                        <a:t>35 427gyventojai </a:t>
                      </a:r>
                      <a:endParaRPr lang="en-US" sz="1400" dirty="0">
                        <a:effectLst/>
                        <a:latin typeface="+mn-lt"/>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06000"/>
                        </a:lnSpc>
                        <a:spcAft>
                          <a:spcPts val="800"/>
                        </a:spcAft>
                      </a:pPr>
                      <a:r>
                        <a:rPr lang="lt-LT" sz="1400" kern="1200" dirty="0">
                          <a:solidFill>
                            <a:srgbClr val="000000"/>
                          </a:solidFill>
                          <a:effectLst/>
                          <a:latin typeface="+mn-lt"/>
                          <a:ea typeface="Times New Roman" panose="02020603050405020304" pitchFamily="18" charset="0"/>
                          <a:cs typeface="Calibri" panose="020F0502020204030204" pitchFamily="34" charset="0"/>
                        </a:rPr>
                        <a:t>Nauji arba atnaujinti geriamojo </a:t>
                      </a:r>
                      <a:r>
                        <a:rPr lang="lt-LT" sz="1400" b="1" kern="1200" dirty="0">
                          <a:solidFill>
                            <a:srgbClr val="000000"/>
                          </a:solidFill>
                          <a:effectLst/>
                          <a:latin typeface="+mn-lt"/>
                          <a:ea typeface="Times New Roman" panose="02020603050405020304" pitchFamily="18" charset="0"/>
                          <a:cs typeface="Calibri" panose="020F0502020204030204" pitchFamily="34" charset="0"/>
                        </a:rPr>
                        <a:t>vandens ruošimo</a:t>
                      </a:r>
                      <a:r>
                        <a:rPr lang="lt-LT" sz="1400" kern="1200" dirty="0">
                          <a:solidFill>
                            <a:srgbClr val="000000"/>
                          </a:solidFill>
                          <a:effectLst/>
                          <a:latin typeface="+mn-lt"/>
                          <a:ea typeface="Times New Roman" panose="02020603050405020304" pitchFamily="18" charset="0"/>
                          <a:cs typeface="Calibri" panose="020F0502020204030204" pitchFamily="34" charset="0"/>
                        </a:rPr>
                        <a:t> pajėgumai </a:t>
                      </a:r>
                    </a:p>
                    <a:p>
                      <a:pPr algn="ctr">
                        <a:lnSpc>
                          <a:spcPct val="106000"/>
                        </a:lnSpc>
                        <a:spcAft>
                          <a:spcPts val="800"/>
                        </a:spcAft>
                      </a:pPr>
                      <a:r>
                        <a:rPr lang="lt-LT" sz="1400" kern="1200" dirty="0">
                          <a:solidFill>
                            <a:srgbClr val="000000"/>
                          </a:solidFill>
                          <a:effectLst/>
                          <a:latin typeface="+mn-lt"/>
                          <a:ea typeface="Times New Roman" panose="02020603050405020304" pitchFamily="18" charset="0"/>
                          <a:cs typeface="Calibri" panose="020F0502020204030204" pitchFamily="34" charset="0"/>
                        </a:rPr>
                        <a:t>9 069 m</a:t>
                      </a:r>
                      <a:r>
                        <a:rPr lang="lt-LT" sz="1400" kern="1200" baseline="30000" dirty="0">
                          <a:solidFill>
                            <a:srgbClr val="000000"/>
                          </a:solidFill>
                          <a:effectLst/>
                          <a:latin typeface="+mn-lt"/>
                          <a:ea typeface="Times New Roman" panose="02020603050405020304" pitchFamily="18" charset="0"/>
                          <a:cs typeface="Calibri" panose="020F0502020204030204" pitchFamily="34" charset="0"/>
                        </a:rPr>
                        <a:t>3</a:t>
                      </a:r>
                      <a:r>
                        <a:rPr lang="lt-LT" sz="1400" kern="1200" dirty="0">
                          <a:solidFill>
                            <a:srgbClr val="000000"/>
                          </a:solidFill>
                          <a:effectLst/>
                          <a:latin typeface="+mn-lt"/>
                          <a:ea typeface="Times New Roman" panose="02020603050405020304" pitchFamily="18" charset="0"/>
                          <a:cs typeface="Calibri" panose="020F0502020204030204" pitchFamily="34" charset="0"/>
                        </a:rPr>
                        <a:t>/dieną</a:t>
                      </a:r>
                      <a:endParaRPr lang="en-US" sz="1400" dirty="0">
                        <a:effectLst/>
                        <a:latin typeface="+mn-lt"/>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a:lnSpc>
                          <a:spcPct val="106000"/>
                        </a:lnSpc>
                        <a:spcAft>
                          <a:spcPts val="800"/>
                        </a:spcAft>
                      </a:pPr>
                      <a:r>
                        <a:rPr lang="lt-LT"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5991136"/>
                  </a:ext>
                </a:extLst>
              </a:tr>
            </a:tbl>
          </a:graphicData>
        </a:graphic>
      </p:graphicFrame>
      <p:sp>
        <p:nvSpPr>
          <p:cNvPr id="6" name="Rectangle 2">
            <a:extLst>
              <a:ext uri="{FF2B5EF4-FFF2-40B4-BE49-F238E27FC236}">
                <a16:creationId xmlns:a16="http://schemas.microsoft.com/office/drawing/2014/main" id="{45D5CC6C-F683-4CB5-B456-B4A988EEB3E5}"/>
              </a:ext>
            </a:extLst>
          </p:cNvPr>
          <p:cNvSpPr>
            <a:spLocks noChangeArrowheads="1"/>
          </p:cNvSpPr>
          <p:nvPr/>
        </p:nvSpPr>
        <p:spPr bwMode="auto">
          <a:xfrm>
            <a:off x="135572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8D279AAD-9DEB-4D5C-977B-FA5DB56EF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831" y="8210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04912" y="222401"/>
            <a:ext cx="8229600" cy="7249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2000" dirty="0">
                <a:solidFill>
                  <a:schemeClr val="accent5">
                    <a:lumMod val="75000"/>
                  </a:schemeClr>
                </a:solidFill>
              </a:rPr>
              <a:t>RE1. </a:t>
            </a:r>
            <a:r>
              <a:rPr lang="lt-LT" sz="2000" dirty="0">
                <a:solidFill>
                  <a:schemeClr val="accent1">
                    <a:lumMod val="75000"/>
                  </a:schemeClr>
                </a:solidFill>
              </a:rPr>
              <a:t>Didinti geriamojo vandens tiekimo ir nuotekų tvarkymo paslaugų prieinamumą. 1 veikla </a:t>
            </a:r>
            <a:endParaRPr lang="lt-LT" sz="2000" dirty="0">
              <a:solidFill>
                <a:schemeClr val="accent5">
                  <a:lumMod val="75000"/>
                </a:schemeClr>
              </a:solidFill>
            </a:endParaRPr>
          </a:p>
        </p:txBody>
      </p:sp>
    </p:spTree>
    <p:extLst>
      <p:ext uri="{BB962C8B-B14F-4D97-AF65-F5344CB8AC3E}">
        <p14:creationId xmlns:p14="http://schemas.microsoft.com/office/powerpoint/2010/main" val="307617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22C549-7DA4-4C85-B2DD-992DD792E4CD}"/>
              </a:ext>
            </a:extLst>
          </p:cNvPr>
          <p:cNvSpPr>
            <a:spLocks noGrp="1"/>
          </p:cNvSpPr>
          <p:nvPr>
            <p:ph type="sldNum" sz="quarter" idx="12"/>
          </p:nvPr>
        </p:nvSpPr>
        <p:spPr/>
        <p:txBody>
          <a:bodyPr/>
          <a:lstStyle/>
          <a:p>
            <a:fld id="{1E407668-2EEC-4FEA-A188-A2C6BC42B168}" type="slidenum">
              <a:rPr lang="lt-LT" smtClean="0"/>
              <a:t>5</a:t>
            </a:fld>
            <a:endParaRPr lang="lt-LT"/>
          </a:p>
        </p:txBody>
      </p:sp>
      <p:graphicFrame>
        <p:nvGraphicFramePr>
          <p:cNvPr id="5" name="Table 4">
            <a:extLst>
              <a:ext uri="{FF2B5EF4-FFF2-40B4-BE49-F238E27FC236}">
                <a16:creationId xmlns:a16="http://schemas.microsoft.com/office/drawing/2014/main" id="{6243EE3E-4583-4124-9DDD-4F1AE5D060FA}"/>
              </a:ext>
            </a:extLst>
          </p:cNvPr>
          <p:cNvGraphicFramePr>
            <a:graphicFrameLocks noGrp="1"/>
          </p:cNvGraphicFramePr>
          <p:nvPr>
            <p:extLst>
              <p:ext uri="{D42A27DB-BD31-4B8C-83A1-F6EECF244321}">
                <p14:modId xmlns:p14="http://schemas.microsoft.com/office/powerpoint/2010/main" val="1960991536"/>
              </p:ext>
            </p:extLst>
          </p:nvPr>
        </p:nvGraphicFramePr>
        <p:xfrm>
          <a:off x="457200" y="923479"/>
          <a:ext cx="8435280" cy="5740679"/>
        </p:xfrm>
        <a:graphic>
          <a:graphicData uri="http://schemas.openxmlformats.org/drawingml/2006/table">
            <a:tbl>
              <a:tblPr firstRow="1" firstCol="1" bandRow="1"/>
              <a:tblGrid>
                <a:gridCol w="4690864">
                  <a:extLst>
                    <a:ext uri="{9D8B030D-6E8A-4147-A177-3AD203B41FA5}">
                      <a16:colId xmlns:a16="http://schemas.microsoft.com/office/drawing/2014/main" val="2778617520"/>
                    </a:ext>
                  </a:extLst>
                </a:gridCol>
                <a:gridCol w="1368152">
                  <a:extLst>
                    <a:ext uri="{9D8B030D-6E8A-4147-A177-3AD203B41FA5}">
                      <a16:colId xmlns:a16="http://schemas.microsoft.com/office/drawing/2014/main" val="820073214"/>
                    </a:ext>
                  </a:extLst>
                </a:gridCol>
                <a:gridCol w="1368152">
                  <a:extLst>
                    <a:ext uri="{9D8B030D-6E8A-4147-A177-3AD203B41FA5}">
                      <a16:colId xmlns:a16="http://schemas.microsoft.com/office/drawing/2014/main" val="3365896170"/>
                    </a:ext>
                  </a:extLst>
                </a:gridCol>
                <a:gridCol w="957904">
                  <a:extLst>
                    <a:ext uri="{9D8B030D-6E8A-4147-A177-3AD203B41FA5}">
                      <a16:colId xmlns:a16="http://schemas.microsoft.com/office/drawing/2014/main" val="2896904208"/>
                    </a:ext>
                  </a:extLst>
                </a:gridCol>
                <a:gridCol w="50208">
                  <a:extLst>
                    <a:ext uri="{9D8B030D-6E8A-4147-A177-3AD203B41FA5}">
                      <a16:colId xmlns:a16="http://schemas.microsoft.com/office/drawing/2014/main" val="3333607881"/>
                    </a:ext>
                  </a:extLst>
                </a:gridCol>
              </a:tblGrid>
              <a:tr h="561305">
                <a:tc rowSpan="2">
                  <a:txBody>
                    <a:bodyPr/>
                    <a:lstStyle/>
                    <a:p>
                      <a:pPr algn="ctr">
                        <a:lnSpc>
                          <a:spcPct val="106000"/>
                        </a:lnSpc>
                        <a:spcAft>
                          <a:spcPts val="800"/>
                        </a:spcAft>
                      </a:pPr>
                      <a:r>
                        <a:rPr lang="lt-LT"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2021–2027 M. IP suplanuoti veiksmai, priskirti regioninei pažangos priemonei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gridSpan="2">
                  <a:txBody>
                    <a:bodyPr/>
                    <a:lstStyle/>
                    <a:p>
                      <a:pPr algn="ctr">
                        <a:lnSpc>
                          <a:spcPct val="106000"/>
                        </a:lnSpc>
                        <a:spcAft>
                          <a:spcPts val="800"/>
                        </a:spcAft>
                      </a:pPr>
                      <a:r>
                        <a:rPr lang="lt-LT"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2021–2027 M. VP uždavinio rodikliai, kurių turi būti siekiama </a:t>
                      </a:r>
                      <a:r>
                        <a:rPr lang="en-US" sz="1200" b="1" kern="1200"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iki</a:t>
                      </a:r>
                      <a:r>
                        <a:rPr lang="en-US"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2029 m. </a:t>
                      </a:r>
                      <a:r>
                        <a:rPr lang="lt-LT"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įgyvendinant veiksmą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en-US"/>
                    </a:p>
                  </a:txBody>
                  <a:tcPr/>
                </a:tc>
                <a:tc gridSpan="2">
                  <a:txBody>
                    <a:bodyPr/>
                    <a:lstStyle/>
                    <a:p>
                      <a:pPr algn="ctr">
                        <a:lnSpc>
                          <a:spcPct val="106000"/>
                        </a:lnSpc>
                        <a:spcAft>
                          <a:spcPts val="800"/>
                        </a:spcAft>
                      </a:pPr>
                      <a:r>
                        <a:rPr lang="lt-LT"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2021–2027 M</a:t>
                      </a:r>
                      <a:r>
                        <a:rPr lang="en-US"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r>
                        <a:rPr lang="lt-LT" sz="1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ES fondų lėšos, Eur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en-US"/>
                    </a:p>
                  </a:txBody>
                  <a:tcPr/>
                </a:tc>
                <a:extLst>
                  <a:ext uri="{0D108BD9-81ED-4DB2-BD59-A6C34878D82A}">
                    <a16:rowId xmlns:a16="http://schemas.microsoft.com/office/drawing/2014/main" val="2117506763"/>
                  </a:ext>
                </a:extLst>
              </a:tr>
              <a:tr h="458476">
                <a:tc vMerge="1">
                  <a:txBody>
                    <a:bodyPr/>
                    <a:lstStyle/>
                    <a:p>
                      <a:endParaRPr lang="en-US"/>
                    </a:p>
                  </a:txBody>
                  <a:tcPr/>
                </a:tc>
                <a:tc>
                  <a:txBody>
                    <a:bodyPr/>
                    <a:lstStyle/>
                    <a:p>
                      <a:pPr algn="ctr">
                        <a:lnSpc>
                          <a:spcPct val="106000"/>
                        </a:lnSpc>
                        <a:spcAft>
                          <a:spcPts val="800"/>
                        </a:spcAft>
                      </a:pPr>
                      <a:r>
                        <a:rPr lang="lt-LT"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Rezultato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a:lnSpc>
                          <a:spcPct val="106000"/>
                        </a:lnSpc>
                        <a:spcAft>
                          <a:spcPts val="800"/>
                        </a:spcAft>
                      </a:pPr>
                      <a:r>
                        <a:rPr lang="lt-LT"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Produkto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a:lnSpc>
                          <a:spcPct val="106000"/>
                        </a:lnSpc>
                        <a:spcAft>
                          <a:spcPts val="800"/>
                        </a:spcAft>
                      </a:pPr>
                      <a:r>
                        <a:rPr lang="lt-LT"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Iš viso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528509102"/>
                  </a:ext>
                </a:extLst>
              </a:tr>
              <a:tr h="1746041">
                <a:tc rowSpan="2">
                  <a:txBody>
                    <a:bodyPr/>
                    <a:lstStyle/>
                    <a:p>
                      <a:r>
                        <a:rPr lang="lt-LT" sz="1400" b="1" kern="1200" dirty="0">
                          <a:solidFill>
                            <a:schemeClr val="tx1"/>
                          </a:solidFill>
                          <a:effectLst/>
                          <a:latin typeface="+mn-lt"/>
                          <a:ea typeface="+mn-ea"/>
                          <a:cs typeface="+mn-cs"/>
                        </a:rPr>
                        <a:t>Aglomeracijose</a:t>
                      </a:r>
                      <a:r>
                        <a:rPr lang="lt-LT" sz="1400" kern="1200" dirty="0">
                          <a:solidFill>
                            <a:schemeClr val="tx1"/>
                          </a:solidFill>
                          <a:effectLst/>
                          <a:latin typeface="+mn-lt"/>
                          <a:ea typeface="+mn-ea"/>
                          <a:cs typeface="+mn-cs"/>
                        </a:rPr>
                        <a:t>, kuriose susidaro nuo </a:t>
                      </a:r>
                      <a:r>
                        <a:rPr lang="lt-LT" sz="1400" b="1" kern="1200" dirty="0">
                          <a:solidFill>
                            <a:schemeClr val="tx1"/>
                          </a:solidFill>
                          <a:effectLst/>
                          <a:latin typeface="+mn-lt"/>
                          <a:ea typeface="+mn-ea"/>
                          <a:cs typeface="+mn-cs"/>
                        </a:rPr>
                        <a:t>200 iki 2000 g.e. </a:t>
                      </a:r>
                      <a:r>
                        <a:rPr lang="lt-LT" sz="1400" kern="1200" dirty="0">
                          <a:solidFill>
                            <a:schemeClr val="tx1"/>
                          </a:solidFill>
                          <a:effectLst/>
                          <a:latin typeface="+mn-lt"/>
                          <a:ea typeface="+mn-ea"/>
                          <a:cs typeface="+mn-cs"/>
                        </a:rPr>
                        <a:t>atitinkanti apkrova:  </a:t>
                      </a:r>
                    </a:p>
                    <a:p>
                      <a:r>
                        <a:rPr lang="lt-LT" sz="1400" kern="1200" dirty="0">
                          <a:solidFill>
                            <a:schemeClr val="tx1"/>
                          </a:solidFill>
                          <a:effectLst/>
                          <a:latin typeface="+mn-lt"/>
                          <a:ea typeface="+mn-ea"/>
                          <a:cs typeface="+mn-cs"/>
                        </a:rPr>
                        <a:t>2.1. </a:t>
                      </a:r>
                      <a:r>
                        <a:rPr lang="lt-LT" sz="1400" b="1" kern="1200" dirty="0">
                          <a:solidFill>
                            <a:schemeClr val="tx1"/>
                          </a:solidFill>
                          <a:effectLst/>
                          <a:latin typeface="+mn-lt"/>
                          <a:ea typeface="+mn-ea"/>
                          <a:cs typeface="+mn-cs"/>
                        </a:rPr>
                        <a:t>nuotekų tvarkymo sistemų plėtra, </a:t>
                      </a:r>
                      <a:r>
                        <a:rPr lang="lt-LT" sz="1400" kern="1200" dirty="0">
                          <a:solidFill>
                            <a:schemeClr val="tx1"/>
                          </a:solidFill>
                          <a:effectLst/>
                          <a:latin typeface="+mn-lt"/>
                          <a:ea typeface="+mn-ea"/>
                          <a:cs typeface="+mn-cs"/>
                        </a:rPr>
                        <a:t> įskaitant </a:t>
                      </a:r>
                      <a:r>
                        <a:rPr lang="lt-LT" sz="1400" b="1" kern="1200" dirty="0">
                          <a:solidFill>
                            <a:schemeClr val="tx1"/>
                          </a:solidFill>
                          <a:effectLst/>
                          <a:latin typeface="+mn-lt"/>
                          <a:ea typeface="+mn-ea"/>
                          <a:cs typeface="+mn-cs"/>
                        </a:rPr>
                        <a:t>atskirųjų</a:t>
                      </a:r>
                      <a:r>
                        <a:rPr lang="lt-LT" sz="1400" kern="1200" dirty="0">
                          <a:solidFill>
                            <a:schemeClr val="tx1"/>
                          </a:solidFill>
                          <a:effectLst/>
                          <a:latin typeface="+mn-lt"/>
                          <a:ea typeface="+mn-ea"/>
                          <a:cs typeface="+mn-cs"/>
                        </a:rPr>
                        <a:t> (ne daugiau kaip dviejų gyvenamųjų namų nuotekoms tvarkyti) ir </a:t>
                      </a:r>
                      <a:r>
                        <a:rPr lang="lt-LT" sz="1400" b="1" kern="1200" dirty="0">
                          <a:solidFill>
                            <a:schemeClr val="tx1"/>
                          </a:solidFill>
                          <a:effectLst/>
                          <a:latin typeface="+mn-lt"/>
                          <a:ea typeface="+mn-ea"/>
                          <a:cs typeface="+mn-cs"/>
                        </a:rPr>
                        <a:t>grupinių</a:t>
                      </a:r>
                      <a:r>
                        <a:rPr lang="lt-LT" sz="1400" kern="1200" dirty="0">
                          <a:solidFill>
                            <a:schemeClr val="tx1"/>
                          </a:solidFill>
                          <a:effectLst/>
                          <a:latin typeface="+mn-lt"/>
                          <a:ea typeface="+mn-ea"/>
                          <a:cs typeface="+mn-cs"/>
                        </a:rPr>
                        <a:t> (grupės (daugiau kaip dviejų) gyvenamųjų namų nuotekoms tvarkyti) nuotekų tvarkymo sistemų (nuotekų išleidimo tinklai, individualūs ar grupiniai nuotekų valymo ar kaupimo įrenginiai) įrengimą, kurios užtikrintų centralizuotai nuotekų surinkimo sistemai lygiavertę aplinkos apsaugą, kai centralizuotos nuotekų surinkimo sistemos įrengimas arba išplėtimas tiek, kad būtų sudarytos sąlygos surinkti visų aglomeracijos teritorijoje esančių objektų nuotekas, nėra pateisinamas ekonominiu požiūriu ir centralizuotos nuotekų surinkimo sistemos įrengimo poveikis taršos mažinimo ir prevencijos požiūriu nereikšmingas, kai šias nuotekų tvarkymo sistemas numato įrengti ir eksploatuoti viešasis vandens tiekėjas.;</a:t>
                      </a:r>
                    </a:p>
                    <a:p>
                      <a:r>
                        <a:rPr lang="lt-LT" sz="1400" kern="1200" dirty="0">
                          <a:solidFill>
                            <a:schemeClr val="tx1"/>
                          </a:solidFill>
                          <a:effectLst/>
                          <a:latin typeface="+mn-lt"/>
                          <a:ea typeface="+mn-ea"/>
                          <a:cs typeface="+mn-cs"/>
                        </a:rPr>
                        <a:t>2.2. </a:t>
                      </a:r>
                      <a:r>
                        <a:rPr lang="lt-LT" sz="1400" b="1" kern="1200" dirty="0">
                          <a:solidFill>
                            <a:schemeClr val="tx1"/>
                          </a:solidFill>
                          <a:effectLst/>
                          <a:latin typeface="+mn-lt"/>
                          <a:ea typeface="+mn-ea"/>
                          <a:cs typeface="+mn-cs"/>
                        </a:rPr>
                        <a:t>miesto nuotekų valymo įrenginių rekonstrukcija,</a:t>
                      </a:r>
                      <a:r>
                        <a:rPr lang="lt-LT" sz="1400" kern="1200" dirty="0">
                          <a:solidFill>
                            <a:schemeClr val="tx1"/>
                          </a:solidFill>
                          <a:effectLst/>
                          <a:latin typeface="+mn-lt"/>
                          <a:ea typeface="+mn-ea"/>
                          <a:cs typeface="+mn-cs"/>
                        </a:rPr>
                        <a:t> kurie į gamtinę aplinką išleidžia iki reikalavimų neišvalytas nuotekas ir (arba) kuriuose taršos apkrova viršija arba yra beveik lygi valymo įrenginių projektiniam pajėgumui ir kurių statyba nebuvo finansuota ES lėšomis.</a:t>
                      </a:r>
                      <a:endParaRPr lang="en-US" sz="14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nSpc>
                          <a:spcPct val="106000"/>
                        </a:lnSpc>
                        <a:spcAft>
                          <a:spcPts val="800"/>
                        </a:spcAft>
                      </a:pPr>
                      <a:r>
                        <a:rPr lang="lt-LT"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Gyventojai, prisijungę bent prie antrinių viešojo nuotekų valymo įrenginių </a:t>
                      </a:r>
                    </a:p>
                    <a:p>
                      <a:pPr algn="ctr">
                        <a:lnSpc>
                          <a:spcPct val="106000"/>
                        </a:lnSpc>
                        <a:spcAft>
                          <a:spcPts val="800"/>
                        </a:spcAft>
                      </a:pPr>
                      <a:r>
                        <a:rPr lang="lt-LT"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25 843 gyventojų</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06000"/>
                        </a:lnSpc>
                        <a:spcAft>
                          <a:spcPts val="800"/>
                        </a:spcAft>
                      </a:pPr>
                      <a:r>
                        <a:rPr lang="lt-LT"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Viešojo </a:t>
                      </a:r>
                      <a:r>
                        <a:rPr lang="lt-LT"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nuotekų surinkimo </a:t>
                      </a:r>
                      <a:r>
                        <a:rPr lang="lt-LT"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tinklo naujų arba atnaujintų vamzdynų ilgis </a:t>
                      </a:r>
                    </a:p>
                    <a:p>
                      <a:pPr algn="ctr">
                        <a:lnSpc>
                          <a:spcPct val="106000"/>
                        </a:lnSpc>
                        <a:spcAft>
                          <a:spcPts val="800"/>
                        </a:spcAft>
                      </a:pPr>
                      <a:r>
                        <a:rPr lang="lt-LT"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646 km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gn="ctr">
                        <a:lnSpc>
                          <a:spcPct val="106000"/>
                        </a:lnSpc>
                        <a:spcAft>
                          <a:spcPts val="800"/>
                        </a:spcAft>
                      </a:pPr>
                      <a:r>
                        <a:rPr lang="lt-LT"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58.000.000</a:t>
                      </a:r>
                      <a:endParaRPr lang="en-US"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6000"/>
                        </a:lnSpc>
                        <a:spcAft>
                          <a:spcPts val="800"/>
                        </a:spcAft>
                      </a:pPr>
                      <a:endParaRPr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6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rowSpan="2">
                  <a: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00857651"/>
                  </a:ext>
                </a:extLst>
              </a:tr>
              <a:tr h="1365446">
                <a:tc vMerge="1">
                  <a:txBody>
                    <a:bodyPr/>
                    <a:lstStyle/>
                    <a:p>
                      <a:endParaRPr lang="lt-LT"/>
                    </a:p>
                  </a:txBody>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Gyventojai, prisijungę bent prie antrinių viešojo nuotekų valymo įrenginių </a:t>
                      </a:r>
                    </a:p>
                    <a:p>
                      <a:pPr marL="0" marR="0" lvl="0" indent="0" algn="l" defTabSz="914400" rtl="0" eaLnBrk="1" fontAlgn="auto" latinLnBrk="0" hangingPunct="1">
                        <a:lnSpc>
                          <a:spcPct val="106000"/>
                        </a:lnSpc>
                        <a:spcBef>
                          <a:spcPts val="0"/>
                        </a:spcBef>
                        <a:spcAft>
                          <a:spcPts val="800"/>
                        </a:spcAft>
                        <a:buClrTx/>
                        <a:buSzTx/>
                        <a:buFontTx/>
                        <a:buNone/>
                        <a:tabLst/>
                        <a:defRPr/>
                      </a:pP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r>
                        <a:rPr lang="lt-LT" sz="1200" kern="12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686</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gyventojų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Nauji arba atnaujinti </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nuotekų valymo pajėgumai</a:t>
                      </a:r>
                    </a:p>
                    <a:p>
                      <a:pPr marL="0" marR="0" lvl="0" indent="0" algn="ctr" defTabSz="914400" rtl="0" eaLnBrk="1" fontAlgn="auto" latinLnBrk="0" hangingPunct="1">
                        <a:lnSpc>
                          <a:spcPct val="106000"/>
                        </a:lnSpc>
                        <a:spcBef>
                          <a:spcPts val="0"/>
                        </a:spcBef>
                        <a:spcAft>
                          <a:spcPts val="800"/>
                        </a:spcAft>
                        <a:buClrTx/>
                        <a:buSzTx/>
                        <a:buFontTx/>
                        <a:buNone/>
                        <a:tabLst/>
                        <a:defRPr/>
                      </a:pP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r>
                        <a:rPr lang="lt-LT" sz="1200" kern="12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858</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lang="lt-LT"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37.000.000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894" marR="12894" marT="74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vMerge="1">
                  <a:txBody>
                    <a:bodyPr/>
                    <a:lstStyle/>
                    <a:p>
                      <a:endParaRPr lang="lt-LT"/>
                    </a:p>
                  </a:txBody>
                  <a:tcPr/>
                </a:tc>
                <a:extLst>
                  <a:ext uri="{0D108BD9-81ED-4DB2-BD59-A6C34878D82A}">
                    <a16:rowId xmlns:a16="http://schemas.microsoft.com/office/drawing/2014/main" val="10003"/>
                  </a:ext>
                </a:extLst>
              </a:tr>
            </a:tbl>
          </a:graphicData>
        </a:graphic>
      </p:graphicFrame>
      <p:sp>
        <p:nvSpPr>
          <p:cNvPr id="6" name="Rectangle 2">
            <a:extLst>
              <a:ext uri="{FF2B5EF4-FFF2-40B4-BE49-F238E27FC236}">
                <a16:creationId xmlns:a16="http://schemas.microsoft.com/office/drawing/2014/main" id="{45D5CC6C-F683-4CB5-B456-B4A988EEB3E5}"/>
              </a:ext>
            </a:extLst>
          </p:cNvPr>
          <p:cNvSpPr>
            <a:spLocks noChangeArrowheads="1"/>
          </p:cNvSpPr>
          <p:nvPr/>
        </p:nvSpPr>
        <p:spPr bwMode="auto">
          <a:xfrm>
            <a:off x="135572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8D279AAD-9DEB-4D5C-977B-FA5DB56EF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831" y="8210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04912" y="222401"/>
            <a:ext cx="8229600" cy="7249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2000" dirty="0">
                <a:solidFill>
                  <a:schemeClr val="accent5">
                    <a:lumMod val="75000"/>
                  </a:schemeClr>
                </a:solidFill>
              </a:rPr>
              <a:t>RE1. </a:t>
            </a:r>
            <a:r>
              <a:rPr lang="lt-LT" sz="2000" dirty="0">
                <a:solidFill>
                  <a:schemeClr val="accent1">
                    <a:lumMod val="75000"/>
                  </a:schemeClr>
                </a:solidFill>
              </a:rPr>
              <a:t>Didinti geriamojo vandens tiekimo ir nuotekų tvarkymo paslaugų prieinamumą. 2 veikla </a:t>
            </a:r>
            <a:endParaRPr lang="lt-LT" sz="2000" dirty="0">
              <a:solidFill>
                <a:schemeClr val="accent5">
                  <a:lumMod val="75000"/>
                </a:schemeClr>
              </a:solidFill>
            </a:endParaRPr>
          </a:p>
        </p:txBody>
      </p:sp>
    </p:spTree>
    <p:extLst>
      <p:ext uri="{BB962C8B-B14F-4D97-AF65-F5344CB8AC3E}">
        <p14:creationId xmlns:p14="http://schemas.microsoft.com/office/powerpoint/2010/main" val="193854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2788684" y="1537921"/>
            <a:ext cx="3415588" cy="3678986"/>
            <a:chOff x="0" y="0"/>
            <a:chExt cx="6350000" cy="5499100"/>
          </a:xfrm>
        </p:grpSpPr>
        <p:sp>
          <p:nvSpPr>
            <p:cNvPr id="3" name="Freeform 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6E7E2">
                <a:alpha val="84706"/>
              </a:srgbClr>
            </a:solidFill>
          </p:spPr>
        </p:sp>
      </p:grpSp>
      <p:sp>
        <p:nvSpPr>
          <p:cNvPr id="4" name="TextBox 4"/>
          <p:cNvSpPr txBox="1"/>
          <p:nvPr/>
        </p:nvSpPr>
        <p:spPr>
          <a:xfrm>
            <a:off x="3265061" y="1930646"/>
            <a:ext cx="2739094" cy="179536"/>
          </a:xfrm>
          <a:prstGeom prst="rect">
            <a:avLst/>
          </a:prstGeom>
        </p:spPr>
        <p:txBody>
          <a:bodyPr lIns="0" tIns="0" rIns="0" bIns="0" rtlCol="0" anchor="t">
            <a:spAutoFit/>
          </a:bodyPr>
          <a:lstStyle/>
          <a:p>
            <a:pPr algn="ctr">
              <a:lnSpc>
                <a:spcPts val="1400"/>
              </a:lnSpc>
            </a:pPr>
            <a:r>
              <a:rPr lang="en-US" b="1" dirty="0">
                <a:solidFill>
                  <a:srgbClr val="000000"/>
                </a:solidFill>
                <a:latin typeface="Open Sans 1 Bold"/>
              </a:rPr>
              <a:t>ATLIEK</a:t>
            </a:r>
            <a:r>
              <a:rPr lang="lt-LT" b="1" dirty="0">
                <a:solidFill>
                  <a:srgbClr val="000000"/>
                </a:solidFill>
                <a:latin typeface="Open Sans 1 Bold"/>
              </a:rPr>
              <a:t>Ų PREVENCIJA</a:t>
            </a:r>
            <a:endParaRPr lang="en-US" b="1" dirty="0">
              <a:solidFill>
                <a:srgbClr val="000000"/>
              </a:solidFill>
              <a:latin typeface="Open Sans 1 Bold"/>
            </a:endParaRPr>
          </a:p>
        </p:txBody>
      </p:sp>
      <p:sp>
        <p:nvSpPr>
          <p:cNvPr id="6" name="AutoShape 6"/>
          <p:cNvSpPr/>
          <p:nvPr/>
        </p:nvSpPr>
        <p:spPr>
          <a:xfrm>
            <a:off x="3351032" y="2324100"/>
            <a:ext cx="2348113" cy="0"/>
          </a:xfrm>
          <a:prstGeom prst="line">
            <a:avLst/>
          </a:prstGeom>
          <a:ln w="47625" cap="rnd">
            <a:solidFill>
              <a:srgbClr val="FF1616"/>
            </a:solidFill>
            <a:prstDash val="solid"/>
            <a:headEnd type="none" w="sm" len="sm"/>
            <a:tailEnd type="none" w="sm" len="sm"/>
          </a:ln>
        </p:spPr>
      </p:sp>
      <p:sp>
        <p:nvSpPr>
          <p:cNvPr id="7" name="TextBox 7"/>
          <p:cNvSpPr txBox="1"/>
          <p:nvPr/>
        </p:nvSpPr>
        <p:spPr>
          <a:xfrm>
            <a:off x="3332676" y="2489381"/>
            <a:ext cx="2348113" cy="830997"/>
          </a:xfrm>
          <a:prstGeom prst="rect">
            <a:avLst/>
          </a:prstGeom>
        </p:spPr>
        <p:txBody>
          <a:bodyPr wrap="square" lIns="0" tIns="0" rIns="0" bIns="0" rtlCol="0" anchor="t">
            <a:spAutoFit/>
          </a:bodyPr>
          <a:lstStyle/>
          <a:p>
            <a:pPr algn="ctr">
              <a:lnSpc>
                <a:spcPct val="150000"/>
              </a:lnSpc>
              <a:defRPr/>
            </a:pPr>
            <a:r>
              <a:rPr lang="lt-LT" sz="1200" b="1" dirty="0">
                <a:solidFill>
                  <a:srgbClr val="000000"/>
                </a:solidFill>
                <a:latin typeface="Open Sans 1 Bold"/>
              </a:rPr>
              <a:t>PARUOŠIMAS PAKARTOTINIAM NAUDOJIMUI, PERDIRBIMAS </a:t>
            </a:r>
            <a:endParaRPr lang="en-GB" sz="1200" b="1" dirty="0">
              <a:solidFill>
                <a:srgbClr val="000000"/>
              </a:solidFill>
              <a:latin typeface="Open Sans 1 Bold"/>
            </a:endParaRPr>
          </a:p>
          <a:p>
            <a:pPr algn="ctr">
              <a:lnSpc>
                <a:spcPct val="150000"/>
              </a:lnSpc>
              <a:defRPr/>
            </a:pPr>
            <a:r>
              <a:rPr lang="lt-LT" sz="1200" b="1" dirty="0">
                <a:solidFill>
                  <a:srgbClr val="000000"/>
                </a:solidFill>
                <a:latin typeface="Open Sans 1 Bold"/>
              </a:rPr>
              <a:t>2030 M. – BENT 60 </a:t>
            </a:r>
            <a:r>
              <a:rPr lang="en-GB" sz="1200" b="1" dirty="0">
                <a:solidFill>
                  <a:srgbClr val="000000"/>
                </a:solidFill>
                <a:latin typeface="Open Sans 1 Bold"/>
              </a:rPr>
              <a:t>%</a:t>
            </a:r>
            <a:r>
              <a:rPr lang="lt-LT" sz="1200" b="1" dirty="0">
                <a:solidFill>
                  <a:srgbClr val="000000"/>
                </a:solidFill>
                <a:latin typeface="Open Sans 1 Bold"/>
              </a:rPr>
              <a:t> KA</a:t>
            </a:r>
            <a:endParaRPr lang="pl-PL" sz="1200" b="1" dirty="0">
              <a:solidFill>
                <a:srgbClr val="000000"/>
              </a:solidFill>
              <a:latin typeface="Open Sans 1 Bold"/>
            </a:endParaRPr>
          </a:p>
        </p:txBody>
      </p:sp>
      <p:sp>
        <p:nvSpPr>
          <p:cNvPr id="8" name="AutoShape 8"/>
          <p:cNvSpPr/>
          <p:nvPr/>
        </p:nvSpPr>
        <p:spPr>
          <a:xfrm>
            <a:off x="3941504" y="3312340"/>
            <a:ext cx="1167169" cy="0"/>
          </a:xfrm>
          <a:prstGeom prst="line">
            <a:avLst/>
          </a:prstGeom>
          <a:ln w="47625" cap="rnd">
            <a:solidFill>
              <a:srgbClr val="000000"/>
            </a:solidFill>
            <a:prstDash val="solid"/>
            <a:headEnd type="none" w="sm" len="sm"/>
            <a:tailEnd type="none" w="sm" len="sm"/>
          </a:ln>
        </p:spPr>
      </p:sp>
      <p:sp>
        <p:nvSpPr>
          <p:cNvPr id="9" name="TextBox 9"/>
          <p:cNvSpPr txBox="1"/>
          <p:nvPr/>
        </p:nvSpPr>
        <p:spPr>
          <a:xfrm>
            <a:off x="3487125" y="3498710"/>
            <a:ext cx="2067107" cy="830997"/>
          </a:xfrm>
          <a:prstGeom prst="rect">
            <a:avLst/>
          </a:prstGeom>
        </p:spPr>
        <p:txBody>
          <a:bodyPr lIns="0" tIns="0" rIns="0" bIns="0" rtlCol="0" anchor="t">
            <a:spAutoFit/>
          </a:bodyPr>
          <a:lstStyle/>
          <a:p>
            <a:pPr algn="ctr">
              <a:lnSpc>
                <a:spcPct val="150000"/>
              </a:lnSpc>
            </a:pPr>
            <a:r>
              <a:rPr lang="en-US" sz="1200" b="1" dirty="0">
                <a:solidFill>
                  <a:srgbClr val="000000"/>
                </a:solidFill>
                <a:latin typeface="Open Sans 1 Bold"/>
              </a:rPr>
              <a:t>NAUDOJIMAS  </a:t>
            </a:r>
          </a:p>
          <a:p>
            <a:pPr algn="ctr">
              <a:lnSpc>
                <a:spcPct val="150000"/>
              </a:lnSpc>
            </a:pPr>
            <a:r>
              <a:rPr lang="en-US" sz="1200" b="1" dirty="0">
                <a:solidFill>
                  <a:srgbClr val="000000"/>
                </a:solidFill>
                <a:latin typeface="Open Sans 1 Bold"/>
              </a:rPr>
              <a:t>ENERGIJAI </a:t>
            </a:r>
          </a:p>
          <a:p>
            <a:pPr algn="ctr">
              <a:lnSpc>
                <a:spcPct val="150000"/>
              </a:lnSpc>
            </a:pPr>
            <a:r>
              <a:rPr lang="en-US" sz="1200" b="1" dirty="0">
                <a:solidFill>
                  <a:srgbClr val="000000"/>
                </a:solidFill>
                <a:latin typeface="Open Sans 1 Bold"/>
              </a:rPr>
              <a:t>GAUTI</a:t>
            </a:r>
          </a:p>
        </p:txBody>
      </p:sp>
      <p:sp>
        <p:nvSpPr>
          <p:cNvPr id="10" name="AutoShape 10"/>
          <p:cNvSpPr/>
          <p:nvPr/>
        </p:nvSpPr>
        <p:spPr>
          <a:xfrm>
            <a:off x="3265061" y="5216907"/>
            <a:ext cx="2714889" cy="637428"/>
          </a:xfrm>
          <a:prstGeom prst="rect">
            <a:avLst/>
          </a:prstGeom>
          <a:solidFill>
            <a:srgbClr val="E6E7E2">
              <a:alpha val="80000"/>
            </a:srgbClr>
          </a:solidFill>
        </p:spPr>
      </p:sp>
      <p:sp>
        <p:nvSpPr>
          <p:cNvPr id="11" name="TextBox 11"/>
          <p:cNvSpPr txBox="1"/>
          <p:nvPr/>
        </p:nvSpPr>
        <p:spPr>
          <a:xfrm>
            <a:off x="3127304" y="5293656"/>
            <a:ext cx="2876851" cy="772327"/>
          </a:xfrm>
          <a:prstGeom prst="rect">
            <a:avLst/>
          </a:prstGeom>
        </p:spPr>
        <p:txBody>
          <a:bodyPr wrap="square" lIns="0" tIns="0" rIns="0" bIns="0" rtlCol="0" anchor="t">
            <a:spAutoFit/>
          </a:bodyPr>
          <a:lstStyle/>
          <a:p>
            <a:pPr algn="ctr">
              <a:lnSpc>
                <a:spcPts val="1400"/>
              </a:lnSpc>
            </a:pPr>
            <a:r>
              <a:rPr lang="lt-LT" sz="999" b="1" dirty="0">
                <a:solidFill>
                  <a:srgbClr val="000000"/>
                </a:solidFill>
                <a:latin typeface="Open Sans 1 Bold"/>
              </a:rPr>
              <a:t>ŠALINIMAS</a:t>
            </a:r>
            <a:endParaRPr lang="en-US" sz="999" b="1" dirty="0">
              <a:solidFill>
                <a:srgbClr val="000000"/>
              </a:solidFill>
              <a:latin typeface="Open Sans 1 Bold"/>
            </a:endParaRPr>
          </a:p>
          <a:p>
            <a:pPr algn="ctr">
              <a:lnSpc>
                <a:spcPts val="1400"/>
              </a:lnSpc>
            </a:pPr>
            <a:endParaRPr lang="lt-LT" sz="1000" b="1" dirty="0">
              <a:solidFill>
                <a:srgbClr val="000000"/>
              </a:solidFill>
              <a:latin typeface="Open Sans 1 Bold"/>
            </a:endParaRPr>
          </a:p>
          <a:p>
            <a:pPr algn="ctr">
              <a:lnSpc>
                <a:spcPts val="1400"/>
              </a:lnSpc>
            </a:pPr>
            <a:r>
              <a:rPr lang="en-US" sz="1000" b="1" dirty="0">
                <a:solidFill>
                  <a:srgbClr val="000000"/>
                </a:solidFill>
                <a:latin typeface="Open Sans 1 Bold"/>
              </a:rPr>
              <a:t>2030 M. – ŠALINTI DAUGIAUSIAI 5 % KA</a:t>
            </a:r>
          </a:p>
          <a:p>
            <a:pPr algn="ctr">
              <a:lnSpc>
                <a:spcPts val="2380"/>
              </a:lnSpc>
            </a:pPr>
            <a:endParaRPr lang="en-US" sz="100" b="1" dirty="0">
              <a:solidFill>
                <a:srgbClr val="000000"/>
              </a:solidFill>
              <a:latin typeface="Open Sans 1 Bold"/>
            </a:endParaRPr>
          </a:p>
        </p:txBody>
      </p:sp>
      <p:sp>
        <p:nvSpPr>
          <p:cNvPr id="12" name="AutoShape 12"/>
          <p:cNvSpPr/>
          <p:nvPr/>
        </p:nvSpPr>
        <p:spPr>
          <a:xfrm>
            <a:off x="2761925" y="3293065"/>
            <a:ext cx="858135" cy="0"/>
          </a:xfrm>
          <a:prstGeom prst="line">
            <a:avLst/>
          </a:prstGeom>
          <a:ln w="123825" cap="rnd">
            <a:solidFill>
              <a:srgbClr val="D9D9D9">
                <a:alpha val="84706"/>
              </a:srgbClr>
            </a:solidFill>
            <a:prstDash val="solid"/>
            <a:headEnd type="none" w="sm" len="sm"/>
            <a:tailEnd type="arrow" w="med" len="sm"/>
          </a:ln>
        </p:spPr>
      </p:sp>
      <p:sp>
        <p:nvSpPr>
          <p:cNvPr id="13" name="AutoShape 13"/>
          <p:cNvSpPr/>
          <p:nvPr/>
        </p:nvSpPr>
        <p:spPr>
          <a:xfrm>
            <a:off x="245809" y="2640288"/>
            <a:ext cx="2353457" cy="1441954"/>
          </a:xfrm>
          <a:prstGeom prst="rect">
            <a:avLst/>
          </a:prstGeom>
          <a:solidFill>
            <a:srgbClr val="E6E7E2">
              <a:alpha val="80000"/>
            </a:srgbClr>
          </a:solidFill>
        </p:spPr>
      </p:sp>
      <p:sp>
        <p:nvSpPr>
          <p:cNvPr id="14" name="TextBox 14"/>
          <p:cNvSpPr txBox="1"/>
          <p:nvPr/>
        </p:nvSpPr>
        <p:spPr>
          <a:xfrm>
            <a:off x="438150" y="2712982"/>
            <a:ext cx="2089106" cy="1346522"/>
          </a:xfrm>
          <a:prstGeom prst="rect">
            <a:avLst/>
          </a:prstGeom>
        </p:spPr>
        <p:txBody>
          <a:bodyPr wrap="square" lIns="0" tIns="0" rIns="0" bIns="0" rtlCol="0" anchor="t">
            <a:spAutoFit/>
          </a:bodyPr>
          <a:lstStyle/>
          <a:p>
            <a:pPr algn="ctr">
              <a:lnSpc>
                <a:spcPts val="1450"/>
              </a:lnSpc>
              <a:spcBef>
                <a:spcPct val="0"/>
              </a:spcBef>
            </a:pPr>
            <a:r>
              <a:rPr lang="en-US" sz="1100" b="1" u="sng" spc="40" dirty="0">
                <a:solidFill>
                  <a:srgbClr val="000000"/>
                </a:solidFill>
                <a:latin typeface="Open Sans 1 Bold"/>
              </a:rPr>
              <a:t>2030 </a:t>
            </a:r>
            <a:r>
              <a:rPr lang="lt-LT" sz="1100" b="1" u="sng" spc="40" dirty="0">
                <a:solidFill>
                  <a:srgbClr val="000000"/>
                </a:solidFill>
                <a:latin typeface="Open Sans 1 Bold"/>
              </a:rPr>
              <a:t>M. </a:t>
            </a:r>
            <a:r>
              <a:rPr lang="en-US" sz="1100" b="1" u="sng" spc="40" dirty="0">
                <a:solidFill>
                  <a:srgbClr val="000000"/>
                </a:solidFill>
                <a:latin typeface="Open Sans 1 Bold"/>
              </a:rPr>
              <a:t>– PAKUOTĖS (70 %)</a:t>
            </a:r>
          </a:p>
          <a:p>
            <a:pPr algn="ctr">
              <a:lnSpc>
                <a:spcPts val="1450"/>
              </a:lnSpc>
              <a:spcBef>
                <a:spcPct val="0"/>
              </a:spcBef>
            </a:pPr>
            <a:r>
              <a:rPr lang="en-US" sz="1100" b="1" spc="40" dirty="0">
                <a:solidFill>
                  <a:srgbClr val="000000"/>
                </a:solidFill>
                <a:latin typeface="Open Sans 1 Bold"/>
              </a:rPr>
              <a:t>PLASTIKAS (55 %)</a:t>
            </a:r>
          </a:p>
          <a:p>
            <a:pPr algn="ctr">
              <a:lnSpc>
                <a:spcPts val="1450"/>
              </a:lnSpc>
              <a:spcBef>
                <a:spcPct val="0"/>
              </a:spcBef>
            </a:pPr>
            <a:r>
              <a:rPr lang="en-US" sz="1100" b="1" spc="40" dirty="0">
                <a:solidFill>
                  <a:srgbClr val="000000"/>
                </a:solidFill>
                <a:latin typeface="Open Sans 1 Bold"/>
              </a:rPr>
              <a:t>MEDIENA (30 %)</a:t>
            </a:r>
          </a:p>
          <a:p>
            <a:pPr algn="ctr">
              <a:lnSpc>
                <a:spcPts val="1450"/>
              </a:lnSpc>
              <a:spcBef>
                <a:spcPct val="0"/>
              </a:spcBef>
            </a:pPr>
            <a:r>
              <a:rPr lang="en-US" sz="1100" b="1" spc="40" dirty="0">
                <a:solidFill>
                  <a:srgbClr val="000000"/>
                </a:solidFill>
                <a:latin typeface="Open Sans 1 Bold"/>
              </a:rPr>
              <a:t>JUODIEJI METALAI (80 %)</a:t>
            </a:r>
          </a:p>
          <a:p>
            <a:pPr algn="ctr">
              <a:lnSpc>
                <a:spcPts val="1450"/>
              </a:lnSpc>
              <a:spcBef>
                <a:spcPct val="0"/>
              </a:spcBef>
            </a:pPr>
            <a:r>
              <a:rPr lang="en-US" sz="1100" b="1" spc="40" dirty="0">
                <a:solidFill>
                  <a:srgbClr val="000000"/>
                </a:solidFill>
                <a:latin typeface="Open Sans 1 Bold"/>
              </a:rPr>
              <a:t>ALIUMINIS (60 %)</a:t>
            </a:r>
          </a:p>
          <a:p>
            <a:pPr algn="ctr">
              <a:lnSpc>
                <a:spcPts val="1450"/>
              </a:lnSpc>
              <a:spcBef>
                <a:spcPct val="0"/>
              </a:spcBef>
            </a:pPr>
            <a:r>
              <a:rPr lang="en-US" sz="1100" b="1" spc="40" dirty="0">
                <a:solidFill>
                  <a:srgbClr val="000000"/>
                </a:solidFill>
                <a:latin typeface="Open Sans 1 Bold"/>
              </a:rPr>
              <a:t>STIKLAS (75 %)</a:t>
            </a:r>
          </a:p>
          <a:p>
            <a:pPr algn="ctr">
              <a:lnSpc>
                <a:spcPts val="1450"/>
              </a:lnSpc>
              <a:spcBef>
                <a:spcPct val="0"/>
              </a:spcBef>
            </a:pPr>
            <a:r>
              <a:rPr lang="en-US" sz="1100" b="1" spc="40" dirty="0">
                <a:solidFill>
                  <a:srgbClr val="000000"/>
                </a:solidFill>
                <a:latin typeface="Open Sans 1 Bold"/>
              </a:rPr>
              <a:t>POPIERIUS (85 %)</a:t>
            </a:r>
          </a:p>
        </p:txBody>
      </p:sp>
      <p:sp>
        <p:nvSpPr>
          <p:cNvPr id="15" name="TextBox 15"/>
          <p:cNvSpPr txBox="1"/>
          <p:nvPr/>
        </p:nvSpPr>
        <p:spPr>
          <a:xfrm>
            <a:off x="1904189" y="771303"/>
            <a:ext cx="5184576" cy="371897"/>
          </a:xfrm>
          <a:prstGeom prst="rect">
            <a:avLst/>
          </a:prstGeom>
        </p:spPr>
        <p:txBody>
          <a:bodyPr wrap="square" lIns="0" tIns="0" rIns="0" bIns="0" rtlCol="0" anchor="t">
            <a:spAutoFit/>
          </a:bodyPr>
          <a:lstStyle/>
          <a:p>
            <a:pPr algn="ctr">
              <a:lnSpc>
                <a:spcPts val="2896"/>
              </a:lnSpc>
              <a:spcBef>
                <a:spcPct val="0"/>
              </a:spcBef>
            </a:pPr>
            <a:r>
              <a:rPr lang="en-US" sz="1997" spc="80" dirty="0">
                <a:solidFill>
                  <a:srgbClr val="F98328"/>
                </a:solidFill>
                <a:latin typeface="Open Sans 1 Bold"/>
              </a:rPr>
              <a:t>TIKSLAI, SIEKIAI, IŠŠŪKIAI </a:t>
            </a:r>
          </a:p>
        </p:txBody>
      </p:sp>
      <p:sp>
        <p:nvSpPr>
          <p:cNvPr id="21" name="Down Arrow 1">
            <a:extLst>
              <a:ext uri="{FF2B5EF4-FFF2-40B4-BE49-F238E27FC236}">
                <a16:creationId xmlns:a16="http://schemas.microsoft.com/office/drawing/2014/main" id="{AE41796E-D8B8-4922-B1AB-06D04F15975D}"/>
              </a:ext>
            </a:extLst>
          </p:cNvPr>
          <p:cNvSpPr>
            <a:spLocks noChangeArrowheads="1"/>
          </p:cNvSpPr>
          <p:nvPr/>
        </p:nvSpPr>
        <p:spPr bwMode="auto">
          <a:xfrm>
            <a:off x="679588" y="1340769"/>
            <a:ext cx="1725590" cy="1195636"/>
          </a:xfrm>
          <a:prstGeom prst="downArrow">
            <a:avLst>
              <a:gd name="adj1" fmla="val 50000"/>
              <a:gd name="adj2" fmla="val 50000"/>
            </a:avLst>
          </a:prstGeom>
          <a:solidFill>
            <a:schemeClr val="accent3">
              <a:lumMod val="40000"/>
              <a:lumOff val="60000"/>
            </a:schemeClr>
          </a:solidFill>
          <a:ln>
            <a:noFill/>
          </a:ln>
        </p:spPr>
        <p:txBody>
          <a:bodyPr anchor="ctr"/>
          <a:lstStyle>
            <a:lvl1pPr marL="31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BE" altLang="lt-LT" sz="1400" b="1" dirty="0" err="1">
                <a:latin typeface="+mn-lt"/>
                <a:ea typeface="MS PGothic" pitchFamily="34" charset="-128"/>
              </a:rPr>
              <a:t>Maisto</a:t>
            </a:r>
            <a:r>
              <a:rPr lang="fr-BE" altLang="lt-LT" sz="1400" b="1" dirty="0">
                <a:latin typeface="+mn-lt"/>
                <a:ea typeface="MS PGothic" pitchFamily="34" charset="-128"/>
              </a:rPr>
              <a:t> </a:t>
            </a:r>
            <a:r>
              <a:rPr lang="fr-BE" altLang="lt-LT" sz="1400" b="1" dirty="0" err="1">
                <a:latin typeface="+mn-lt"/>
                <a:ea typeface="MS PGothic" pitchFamily="34" charset="-128"/>
              </a:rPr>
              <a:t>atliekos</a:t>
            </a:r>
            <a:r>
              <a:rPr lang="lt-LT" altLang="lt-LT" sz="1400" b="1" dirty="0">
                <a:latin typeface="+mn-lt"/>
                <a:ea typeface="MS PGothic" pitchFamily="34" charset="-128"/>
              </a:rPr>
              <a:t> </a:t>
            </a:r>
          </a:p>
          <a:p>
            <a:pPr algn="ctr" eaLnBrk="1" hangingPunct="1"/>
            <a:r>
              <a:rPr lang="fr-BE" altLang="lt-LT" sz="1400" b="1" dirty="0">
                <a:latin typeface="+mn-lt"/>
                <a:ea typeface="MS PGothic" pitchFamily="34" charset="-128"/>
              </a:rPr>
              <a:t>50%</a:t>
            </a:r>
            <a:endParaRPr lang="en-GB" altLang="lt-LT" sz="1400" b="1" dirty="0">
              <a:latin typeface="+mn-lt"/>
              <a:ea typeface="MS PGothic" pitchFamily="34" charset="-128"/>
            </a:endParaRPr>
          </a:p>
        </p:txBody>
      </p:sp>
      <p:sp>
        <p:nvSpPr>
          <p:cNvPr id="22" name="Oval 21">
            <a:extLst>
              <a:ext uri="{FF2B5EF4-FFF2-40B4-BE49-F238E27FC236}">
                <a16:creationId xmlns:a16="http://schemas.microsoft.com/office/drawing/2014/main" id="{22279E3F-BA9A-48D0-BE78-98FF27186A0F}"/>
              </a:ext>
            </a:extLst>
          </p:cNvPr>
          <p:cNvSpPr/>
          <p:nvPr/>
        </p:nvSpPr>
        <p:spPr>
          <a:xfrm>
            <a:off x="5988676" y="1214835"/>
            <a:ext cx="1751675" cy="1244255"/>
          </a:xfrm>
          <a:prstGeom prst="ellipse">
            <a:avLst/>
          </a:prstGeom>
          <a:solidFill>
            <a:srgbClr val="FFC000">
              <a:lumMod val="40000"/>
              <a:lumOff val="60000"/>
            </a:srgbClr>
          </a:solidFill>
          <a:ln w="25400" cap="flat" cmpd="sng" algn="ctr">
            <a:noFill/>
            <a:prstDash val="solid"/>
          </a:ln>
          <a:effectLst/>
        </p:spPr>
        <p:txBody>
          <a:bodyPr rtlCol="0" anchor="ctr"/>
          <a:lstStyle/>
          <a:p>
            <a:pPr algn="ctr" defTabSz="457200">
              <a:defRPr/>
            </a:pPr>
            <a:r>
              <a:rPr lang="lt-LT" sz="1400" b="1" kern="0" dirty="0">
                <a:solidFill>
                  <a:prstClr val="black">
                    <a:lumMod val="95000"/>
                    <a:lumOff val="5000"/>
                  </a:prstClr>
                </a:solidFill>
                <a:latin typeface="Garamond"/>
              </a:rPr>
              <a:t>Vienkartinio plastiko direktyvos reikalavimai</a:t>
            </a:r>
          </a:p>
          <a:p>
            <a:pPr algn="ctr" defTabSz="457200">
              <a:defRPr/>
            </a:pPr>
            <a:endParaRPr lang="lt-LT" sz="525" kern="0" dirty="0">
              <a:solidFill>
                <a:prstClr val="white"/>
              </a:solidFill>
              <a:latin typeface="Garamond"/>
            </a:endParaRPr>
          </a:p>
        </p:txBody>
      </p:sp>
      <p:pic>
        <p:nvPicPr>
          <p:cNvPr id="24" name="Picture 23">
            <a:extLst>
              <a:ext uri="{FF2B5EF4-FFF2-40B4-BE49-F238E27FC236}">
                <a16:creationId xmlns:a16="http://schemas.microsoft.com/office/drawing/2014/main" id="{8FFE0CE1-75A6-46B9-AB11-A2C0DB521F93}"/>
              </a:ext>
            </a:extLst>
          </p:cNvPr>
          <p:cNvPicPr>
            <a:picLocks noChangeAspect="1"/>
          </p:cNvPicPr>
          <p:nvPr/>
        </p:nvPicPr>
        <p:blipFill>
          <a:blip r:embed="rId4"/>
          <a:stretch>
            <a:fillRect/>
          </a:stretch>
        </p:blipFill>
        <p:spPr>
          <a:xfrm>
            <a:off x="5915458" y="2631822"/>
            <a:ext cx="2529202" cy="1402202"/>
          </a:xfrm>
          <a:prstGeom prst="rect">
            <a:avLst/>
          </a:prstGeom>
        </p:spPr>
      </p:pic>
      <p:sp>
        <p:nvSpPr>
          <p:cNvPr id="28" name="TextBox 27">
            <a:extLst>
              <a:ext uri="{FF2B5EF4-FFF2-40B4-BE49-F238E27FC236}">
                <a16:creationId xmlns:a16="http://schemas.microsoft.com/office/drawing/2014/main" id="{095AB865-AB24-40F1-AF0A-A74D046684D6}"/>
              </a:ext>
            </a:extLst>
          </p:cNvPr>
          <p:cNvSpPr txBox="1"/>
          <p:nvPr/>
        </p:nvSpPr>
        <p:spPr>
          <a:xfrm>
            <a:off x="6175768" y="2881453"/>
            <a:ext cx="1827877" cy="861774"/>
          </a:xfrm>
          <a:prstGeom prst="rect">
            <a:avLst/>
          </a:prstGeom>
          <a:noFill/>
        </p:spPr>
        <p:txBody>
          <a:bodyPr wrap="square">
            <a:spAutoFit/>
          </a:bodyPr>
          <a:lstStyle/>
          <a:p>
            <a:pPr algn="ctr" defTabSz="457200">
              <a:spcBef>
                <a:spcPct val="0"/>
              </a:spcBef>
              <a:defRPr/>
            </a:pPr>
            <a:r>
              <a:rPr lang="en-US" sz="1000" dirty="0">
                <a:solidFill>
                  <a:srgbClr val="000000"/>
                </a:solidFill>
                <a:latin typeface="Open Sans 1 Bold"/>
              </a:rPr>
              <a:t>NUO 2024 M. – MAISTO  ATLIEKOS</a:t>
            </a:r>
          </a:p>
          <a:p>
            <a:pPr algn="ctr" defTabSz="457200">
              <a:spcBef>
                <a:spcPct val="0"/>
              </a:spcBef>
              <a:defRPr/>
            </a:pPr>
            <a:r>
              <a:rPr lang="en-US" sz="1000" dirty="0">
                <a:solidFill>
                  <a:srgbClr val="000000"/>
                </a:solidFill>
                <a:latin typeface="Open Sans 1 Bold"/>
              </a:rPr>
              <a:t>NUO 2025 M – TEKSTILĖ IR PAVOJINGOS ATLIEKOS ATSKIRAI SURENKAMOS</a:t>
            </a:r>
          </a:p>
        </p:txBody>
      </p:sp>
      <p:sp>
        <p:nvSpPr>
          <p:cNvPr id="29" name="AutoShape 12">
            <a:extLst>
              <a:ext uri="{FF2B5EF4-FFF2-40B4-BE49-F238E27FC236}">
                <a16:creationId xmlns:a16="http://schemas.microsoft.com/office/drawing/2014/main" id="{90FB28A7-46F5-42B1-9BC4-927691838367}"/>
              </a:ext>
            </a:extLst>
          </p:cNvPr>
          <p:cNvSpPr/>
          <p:nvPr/>
        </p:nvSpPr>
        <p:spPr>
          <a:xfrm flipH="1" flipV="1">
            <a:off x="5383081" y="3327054"/>
            <a:ext cx="467181" cy="23477"/>
          </a:xfrm>
          <a:prstGeom prst="line">
            <a:avLst/>
          </a:prstGeom>
          <a:ln w="123825" cap="rnd">
            <a:solidFill>
              <a:srgbClr val="D9D9D9">
                <a:alpha val="84706"/>
              </a:srgbClr>
            </a:solidFill>
            <a:prstDash val="solid"/>
            <a:headEnd type="none" w="sm" len="sm"/>
            <a:tailEnd type="arrow" w="med" len="sm"/>
          </a:ln>
        </p:spPr>
      </p:sp>
    </p:spTree>
    <p:extLst>
      <p:ext uri="{BB962C8B-B14F-4D97-AF65-F5344CB8AC3E}">
        <p14:creationId xmlns:p14="http://schemas.microsoft.com/office/powerpoint/2010/main" val="182286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407668-2EEC-4FEA-A188-A2C6BC42B168}" type="slidenum">
              <a:rPr lang="lt-LT" smtClean="0"/>
              <a:t>7</a:t>
            </a:fld>
            <a:endParaRPr lang="lt-L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831" y="8210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387170"/>
            <a:ext cx="8229600" cy="7249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2800" dirty="0">
                <a:solidFill>
                  <a:schemeClr val="accent6">
                    <a:lumMod val="75000"/>
                  </a:schemeClr>
                </a:solidFill>
              </a:rPr>
              <a:t>RE2. Skatinti rūšiuojamąjį atliekų surinkimą</a:t>
            </a:r>
          </a:p>
        </p:txBody>
      </p:sp>
      <p:graphicFrame>
        <p:nvGraphicFramePr>
          <p:cNvPr id="6" name="Table 5"/>
          <p:cNvGraphicFramePr>
            <a:graphicFrameLocks noGrp="1"/>
          </p:cNvGraphicFramePr>
          <p:nvPr>
            <p:extLst>
              <p:ext uri="{D42A27DB-BD31-4B8C-83A1-F6EECF244321}">
                <p14:modId xmlns:p14="http://schemas.microsoft.com/office/powerpoint/2010/main" val="3775591716"/>
              </p:ext>
            </p:extLst>
          </p:nvPr>
        </p:nvGraphicFramePr>
        <p:xfrm>
          <a:off x="457200" y="953408"/>
          <a:ext cx="8229600" cy="5609363"/>
        </p:xfrm>
        <a:graphic>
          <a:graphicData uri="http://schemas.openxmlformats.org/drawingml/2006/table">
            <a:tbl>
              <a:tblPr firstRow="1" firstCol="1" bandRow="1">
                <a:tableStyleId>{93296810-A885-4BE3-A3E7-6D5BEEA58F35}</a:tableStyleId>
              </a:tblPr>
              <a:tblGrid>
                <a:gridCol w="28906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580622">
                  <a:extLst>
                    <a:ext uri="{9D8B030D-6E8A-4147-A177-3AD203B41FA5}">
                      <a16:colId xmlns:a16="http://schemas.microsoft.com/office/drawing/2014/main" val="20003"/>
                    </a:ext>
                  </a:extLst>
                </a:gridCol>
                <a:gridCol w="907049">
                  <a:extLst>
                    <a:ext uri="{9D8B030D-6E8A-4147-A177-3AD203B41FA5}">
                      <a16:colId xmlns:a16="http://schemas.microsoft.com/office/drawing/2014/main" val="20004"/>
                    </a:ext>
                  </a:extLst>
                </a:gridCol>
                <a:gridCol w="907049">
                  <a:extLst>
                    <a:ext uri="{9D8B030D-6E8A-4147-A177-3AD203B41FA5}">
                      <a16:colId xmlns:a16="http://schemas.microsoft.com/office/drawing/2014/main" val="20005"/>
                    </a:ext>
                  </a:extLst>
                </a:gridCol>
              </a:tblGrid>
              <a:tr h="504056">
                <a:tc rowSpan="3">
                  <a:txBody>
                    <a:bodyPr/>
                    <a:lstStyle/>
                    <a:p>
                      <a:pPr algn="ctr">
                        <a:spcAft>
                          <a:spcPts val="0"/>
                        </a:spcAft>
                      </a:pPr>
                      <a:r>
                        <a:rPr lang="lt-LT" sz="1600" dirty="0">
                          <a:effectLst/>
                        </a:rPr>
                        <a:t>Būtinos sąlygos</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lt-LT" sz="1600">
                          <a:effectLst/>
                        </a:rPr>
                        <a:t>Finansavimas, mln. eur</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lt-LT"/>
                    </a:p>
                  </a:txBody>
                  <a:tcPr/>
                </a:tc>
                <a:tc rowSpan="3">
                  <a:txBody>
                    <a:bodyPr/>
                    <a:lstStyle/>
                    <a:p>
                      <a:pPr algn="ctr">
                        <a:spcAft>
                          <a:spcPts val="0"/>
                        </a:spcAft>
                      </a:pPr>
                      <a:r>
                        <a:rPr lang="lt-LT" sz="1600">
                          <a:effectLst/>
                        </a:rPr>
                        <a:t>Pažangos priemonės rezultato rodiklio pavadinimas</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gridSpan="2">
                  <a:txBody>
                    <a:bodyPr/>
                    <a:lstStyle/>
                    <a:p>
                      <a:pPr algn="ctr">
                        <a:spcAft>
                          <a:spcPts val="0"/>
                        </a:spcAft>
                      </a:pPr>
                      <a:r>
                        <a:rPr lang="lt-LT" sz="1100" dirty="0">
                          <a:effectLst/>
                        </a:rPr>
                        <a:t>Pažangos priemonės rezultato rodiklio reikšmės</a:t>
                      </a:r>
                      <a:endParaRPr lang="lt-L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hMerge="1">
                  <a:txBody>
                    <a:bodyPr/>
                    <a:lstStyle/>
                    <a:p>
                      <a:endParaRPr lang="lt-LT"/>
                    </a:p>
                  </a:txBody>
                  <a:tcPr/>
                </a:tc>
                <a:extLst>
                  <a:ext uri="{0D108BD9-81ED-4DB2-BD59-A6C34878D82A}">
                    <a16:rowId xmlns:a16="http://schemas.microsoft.com/office/drawing/2014/main" val="10000"/>
                  </a:ext>
                </a:extLst>
              </a:tr>
              <a:tr h="183479">
                <a:tc vMerge="1">
                  <a:txBody>
                    <a:bodyPr/>
                    <a:lstStyle/>
                    <a:p>
                      <a:endParaRPr lang="lt-LT"/>
                    </a:p>
                  </a:txBody>
                  <a:tcPr/>
                </a:tc>
                <a:tc rowSpan="2">
                  <a:txBody>
                    <a:bodyPr/>
                    <a:lstStyle/>
                    <a:p>
                      <a:pPr algn="ctr">
                        <a:spcAft>
                          <a:spcPts val="0"/>
                        </a:spcAft>
                      </a:pPr>
                      <a:r>
                        <a:rPr lang="lt-LT" sz="1600" dirty="0">
                          <a:effectLst/>
                        </a:rPr>
                        <a:t>ES lėšos</a:t>
                      </a:r>
                    </a:p>
                    <a:p>
                      <a:pPr algn="ctr">
                        <a:spcAft>
                          <a:spcPts val="0"/>
                        </a:spcAft>
                      </a:pPr>
                      <a:r>
                        <a:rPr lang="lt-LT" sz="1600" dirty="0">
                          <a:effectLst/>
                        </a:rPr>
                        <a:t> 85 proc.</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spcAft>
                          <a:spcPts val="0"/>
                        </a:spcAft>
                      </a:pPr>
                      <a:r>
                        <a:rPr lang="lt-LT" sz="1400" dirty="0">
                          <a:effectLst/>
                        </a:rPr>
                        <a:t>Savivaldybių ar jų įmonių lėšos  &gt;15 proc.</a:t>
                      </a: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lt-LT"/>
                    </a:p>
                  </a:txBody>
                  <a:tcPr/>
                </a:tc>
                <a:tc gridSpan="2" vMerge="1">
                  <a:txBody>
                    <a:bodyPr/>
                    <a:lstStyle/>
                    <a:p>
                      <a:endParaRPr lang="lt-LT"/>
                    </a:p>
                  </a:txBody>
                  <a:tcPr/>
                </a:tc>
                <a:tc hMerge="1" vMerge="1">
                  <a:txBody>
                    <a:bodyPr/>
                    <a:lstStyle/>
                    <a:p>
                      <a:endParaRPr lang="lt-LT"/>
                    </a:p>
                  </a:txBody>
                  <a:tcPr/>
                </a:tc>
                <a:extLst>
                  <a:ext uri="{0D108BD9-81ED-4DB2-BD59-A6C34878D82A}">
                    <a16:rowId xmlns:a16="http://schemas.microsoft.com/office/drawing/2014/main" val="10005"/>
                  </a:ext>
                </a:extLst>
              </a:tr>
              <a:tr h="657112">
                <a:tc vMerge="1">
                  <a:txBody>
                    <a:bodyPr/>
                    <a:lstStyle/>
                    <a:p>
                      <a:endParaRPr lang="lt-LT"/>
                    </a:p>
                  </a:txBody>
                  <a:tcPr/>
                </a:tc>
                <a:tc vMerge="1">
                  <a:txBody>
                    <a:bodyPr/>
                    <a:lstStyle/>
                    <a:p>
                      <a:pPr algn="ctr">
                        <a:spcAft>
                          <a:spcPts val="0"/>
                        </a:spcAft>
                      </a:pP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ctr">
                        <a:spcAft>
                          <a:spcPts val="0"/>
                        </a:spcAft>
                      </a:pP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lt-LT"/>
                    </a:p>
                  </a:txBody>
                  <a:tcPr/>
                </a:tc>
                <a:tc>
                  <a:txBody>
                    <a:bodyPr/>
                    <a:lstStyle/>
                    <a:p>
                      <a:pPr algn="ctr">
                        <a:spcAft>
                          <a:spcPts val="0"/>
                        </a:spcAft>
                      </a:pPr>
                      <a:r>
                        <a:rPr lang="lt-LT" sz="1600">
                          <a:effectLst/>
                        </a:rPr>
                        <a:t>Pradinė</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1600">
                          <a:effectLst/>
                        </a:rPr>
                        <a:t>2030 m.</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998852">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lt1"/>
                          </a:solidFill>
                          <a:effectLst/>
                          <a:latin typeface="+mn-lt"/>
                          <a:ea typeface="+mn-ea"/>
                          <a:cs typeface="+mn-cs"/>
                        </a:rPr>
                        <a:t>1. </a:t>
                      </a:r>
                      <a:r>
                        <a:rPr lang="lt-LT" sz="1800" b="0" kern="1200" dirty="0">
                          <a:solidFill>
                            <a:schemeClr val="lt1"/>
                          </a:solidFill>
                          <a:effectLst/>
                          <a:latin typeface="+mn-lt"/>
                          <a:ea typeface="+mn-ea"/>
                          <a:cs typeface="+mn-cs"/>
                        </a:rPr>
                        <a:t>Projektais siekiama, kad susidarymo vietoje sutvarkytų biologinių atliekų ir rūšiuojamuoju būdu surinktų komunalinių atliekų dalis nuo susidarančių atliekų kiekio būtų ne mažiau kaip 80 proc. (2027 m.) </a:t>
                      </a:r>
                    </a:p>
                    <a:p>
                      <a:pPr>
                        <a:spcAft>
                          <a:spcPts val="0"/>
                        </a:spcAft>
                      </a:pPr>
                      <a:r>
                        <a:rPr lang="en-GB" sz="1600" b="0" dirty="0">
                          <a:effectLst/>
                        </a:rPr>
                        <a:t>2. </a:t>
                      </a:r>
                      <a:r>
                        <a:rPr lang="lt-LT" sz="1600" b="0" dirty="0">
                          <a:effectLst/>
                        </a:rPr>
                        <a:t>Veiklų atitiktis patvirtintiems regioniniams ir (ar) savivaldybių atliekų prevencijos ir tvarkymo planams, </a:t>
                      </a:r>
                    </a:p>
                    <a:p>
                      <a:pPr>
                        <a:spcAft>
                          <a:spcPts val="0"/>
                        </a:spcAft>
                      </a:pPr>
                      <a:r>
                        <a:rPr lang="lt-LT" sz="1600" b="0" kern="1200" dirty="0">
                          <a:solidFill>
                            <a:schemeClr val="lt1"/>
                          </a:solidFill>
                          <a:effectLst/>
                          <a:latin typeface="+mn-lt"/>
                          <a:ea typeface="+mn-ea"/>
                          <a:cs typeface="+mn-cs"/>
                        </a:rPr>
                        <a:t>parengtiems  Valstybiniam atliekų prevencijos ir tvarkymo 2021-2027 m. planui įgyvendinti</a:t>
                      </a:r>
                      <a:endParaRPr lang="en-GB" sz="1600" b="0" kern="1200" dirty="0">
                        <a:solidFill>
                          <a:schemeClr val="lt1"/>
                        </a:solidFill>
                        <a:effectLst/>
                        <a:latin typeface="+mn-lt"/>
                        <a:ea typeface="+mn-ea"/>
                        <a:cs typeface="+mn-cs"/>
                      </a:endParaRPr>
                    </a:p>
                    <a:p>
                      <a:pPr>
                        <a:spcAft>
                          <a:spcPts val="0"/>
                        </a:spcAft>
                      </a:pP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ctr">
                        <a:spcAft>
                          <a:spcPts val="0"/>
                        </a:spcAft>
                      </a:pPr>
                      <a:r>
                        <a:rPr lang="lt-LT" sz="1600" dirty="0">
                          <a:effectLst/>
                        </a:rPr>
                        <a:t>31,2</a:t>
                      </a:r>
                    </a:p>
                    <a:p>
                      <a:pPr>
                        <a:spcAft>
                          <a:spcPts val="0"/>
                        </a:spcAft>
                      </a:pPr>
                      <a:r>
                        <a:rPr lang="lt-LT" sz="1600" dirty="0">
                          <a:effectLst/>
                        </a:rPr>
                        <a:t>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spcAft>
                          <a:spcPts val="0"/>
                        </a:spcAft>
                      </a:pPr>
                      <a:r>
                        <a:rPr lang="lt-LT" sz="1600">
                          <a:effectLst/>
                        </a:rPr>
                        <a:t>5,506</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lt-LT" sz="1600">
                          <a:effectLst/>
                        </a:rPr>
                        <a:t>Sąvartynuose šalinamų komunalinių atliekų dalis, procentais</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600">
                          <a:effectLst/>
                        </a:rPr>
                        <a:t>21,5</a:t>
                      </a:r>
                    </a:p>
                    <a:p>
                      <a:pPr algn="ctr">
                        <a:spcAft>
                          <a:spcPts val="0"/>
                        </a:spcAft>
                      </a:pPr>
                      <a:r>
                        <a:rPr lang="lt-LT" sz="1600">
                          <a:effectLst/>
                        </a:rPr>
                        <a:t>(2019 m.)</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600">
                          <a:effectLst/>
                        </a:rPr>
                        <a:t>5</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815792">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spcAft>
                          <a:spcPts val="0"/>
                        </a:spcAft>
                      </a:pPr>
                      <a:r>
                        <a:rPr lang="lt-LT" sz="1600">
                          <a:effectLst/>
                        </a:rPr>
                        <a:t>Paruoštų pakartotinai naudoti ir perdirbtų komunalinių atliekų dalis, procentais</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600">
                          <a:effectLst/>
                        </a:rPr>
                        <a:t>49,73</a:t>
                      </a:r>
                    </a:p>
                    <a:p>
                      <a:pPr algn="ctr">
                        <a:spcAft>
                          <a:spcPts val="0"/>
                        </a:spcAft>
                      </a:pPr>
                      <a:r>
                        <a:rPr lang="lt-LT" sz="1600">
                          <a:effectLst/>
                        </a:rPr>
                        <a:t>(2019 m.)</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600" dirty="0">
                          <a:effectLst/>
                        </a:rPr>
                        <a:t>60</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216875">
                <a:tc vMerge="1">
                  <a:txBody>
                    <a:bodyPr/>
                    <a:lstStyle/>
                    <a:p>
                      <a:pPr>
                        <a:spcAft>
                          <a:spcPts val="0"/>
                        </a:spcAft>
                      </a:pP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pPr>
                        <a:spcAft>
                          <a:spcPts val="0"/>
                        </a:spcAft>
                      </a:pP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lt-LT" sz="1600" dirty="0">
                          <a:effectLst/>
                        </a:rPr>
                        <a:t>Atliekas rūšiuojančių gyventojų dalis, procentais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52 </a:t>
                      </a:r>
                    </a:p>
                    <a:p>
                      <a:pPr algn="ctr">
                        <a:spcAft>
                          <a:spcPts val="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(2019 m.)</a:t>
                      </a:r>
                    </a:p>
                  </a:txBody>
                  <a:tcPr marL="68580" marR="68580" marT="0" marB="0"/>
                </a:tc>
                <a:tc>
                  <a:txBody>
                    <a:bodyPr/>
                    <a:lstStyle/>
                    <a:p>
                      <a:pPr algn="ctr">
                        <a:spcAft>
                          <a:spcPts val="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67</a:t>
                      </a: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146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5124CF-6003-4103-934C-33C38CEE2B55}"/>
              </a:ext>
            </a:extLst>
          </p:cNvPr>
          <p:cNvSpPr>
            <a:spLocks noGrp="1"/>
          </p:cNvSpPr>
          <p:nvPr>
            <p:ph type="sldNum" sz="quarter" idx="12"/>
          </p:nvPr>
        </p:nvSpPr>
        <p:spPr/>
        <p:txBody>
          <a:bodyPr/>
          <a:lstStyle/>
          <a:p>
            <a:fld id="{1E407668-2EEC-4FEA-A188-A2C6BC42B168}" type="slidenum">
              <a:rPr lang="lt-LT" smtClean="0"/>
              <a:t>8</a:t>
            </a:fld>
            <a:endParaRPr lang="lt-LT"/>
          </a:p>
        </p:txBody>
      </p:sp>
      <p:graphicFrame>
        <p:nvGraphicFramePr>
          <p:cNvPr id="3" name="Table 2">
            <a:extLst>
              <a:ext uri="{FF2B5EF4-FFF2-40B4-BE49-F238E27FC236}">
                <a16:creationId xmlns:a16="http://schemas.microsoft.com/office/drawing/2014/main" id="{6D38F710-E9A0-4488-8980-A37766391C2C}"/>
              </a:ext>
            </a:extLst>
          </p:cNvPr>
          <p:cNvGraphicFramePr>
            <a:graphicFrameLocks noGrp="1"/>
          </p:cNvGraphicFramePr>
          <p:nvPr>
            <p:extLst>
              <p:ext uri="{D42A27DB-BD31-4B8C-83A1-F6EECF244321}">
                <p14:modId xmlns:p14="http://schemas.microsoft.com/office/powerpoint/2010/main" val="4107275200"/>
              </p:ext>
            </p:extLst>
          </p:nvPr>
        </p:nvGraphicFramePr>
        <p:xfrm>
          <a:off x="539551" y="923479"/>
          <a:ext cx="8352928" cy="5891145"/>
        </p:xfrm>
        <a:graphic>
          <a:graphicData uri="http://schemas.openxmlformats.org/drawingml/2006/table">
            <a:tbl>
              <a:tblPr firstRow="1" firstCol="1" bandRow="1"/>
              <a:tblGrid>
                <a:gridCol w="3960441">
                  <a:extLst>
                    <a:ext uri="{9D8B030D-6E8A-4147-A177-3AD203B41FA5}">
                      <a16:colId xmlns:a16="http://schemas.microsoft.com/office/drawing/2014/main" val="3085483216"/>
                    </a:ext>
                  </a:extLst>
                </a:gridCol>
                <a:gridCol w="1296144">
                  <a:extLst>
                    <a:ext uri="{9D8B030D-6E8A-4147-A177-3AD203B41FA5}">
                      <a16:colId xmlns:a16="http://schemas.microsoft.com/office/drawing/2014/main" val="3267733613"/>
                    </a:ext>
                  </a:extLst>
                </a:gridCol>
                <a:gridCol w="1944216">
                  <a:extLst>
                    <a:ext uri="{9D8B030D-6E8A-4147-A177-3AD203B41FA5}">
                      <a16:colId xmlns:a16="http://schemas.microsoft.com/office/drawing/2014/main" val="1427400585"/>
                    </a:ext>
                  </a:extLst>
                </a:gridCol>
                <a:gridCol w="1073998">
                  <a:extLst>
                    <a:ext uri="{9D8B030D-6E8A-4147-A177-3AD203B41FA5}">
                      <a16:colId xmlns:a16="http://schemas.microsoft.com/office/drawing/2014/main" val="2250926362"/>
                    </a:ext>
                  </a:extLst>
                </a:gridCol>
                <a:gridCol w="78129">
                  <a:extLst>
                    <a:ext uri="{9D8B030D-6E8A-4147-A177-3AD203B41FA5}">
                      <a16:colId xmlns:a16="http://schemas.microsoft.com/office/drawing/2014/main" val="2906719218"/>
                    </a:ext>
                  </a:extLst>
                </a:gridCol>
              </a:tblGrid>
              <a:tr h="849337">
                <a:tc rowSpan="2">
                  <a:txBody>
                    <a:bodyPr/>
                    <a:lstStyle/>
                    <a:p>
                      <a:pPr algn="ctr">
                        <a:lnSpc>
                          <a:spcPct val="106000"/>
                        </a:lnSpc>
                        <a:spcAft>
                          <a:spcPts val="800"/>
                        </a:spcAft>
                      </a:pPr>
                      <a:r>
                        <a:rPr lang="lt-LT" sz="1400" b="1" kern="1200"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2021–2027 M. VP suplanuoti veiksmai, priskirti regioninei pažangos priemonei</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gridSpan="2">
                  <a:txBody>
                    <a:bodyPr/>
                    <a:lstStyle/>
                    <a:p>
                      <a:pPr algn="ctr">
                        <a:lnSpc>
                          <a:spcPct val="106000"/>
                        </a:lnSpc>
                        <a:spcAft>
                          <a:spcPts val="800"/>
                        </a:spcAft>
                      </a:pPr>
                      <a:r>
                        <a:rPr lang="lt-LT" sz="1400" b="1" kern="1200"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2021–2027 M. VP uždavinio rodikliai, kurių turi būti siekiama iki 2029 m. įgyvendinant veiksmą</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hMerge="1">
                  <a:txBody>
                    <a:bodyPr/>
                    <a:lstStyle/>
                    <a:p>
                      <a:endParaRPr lang="en-US"/>
                    </a:p>
                  </a:txBody>
                  <a:tcPr/>
                </a:tc>
                <a:tc>
                  <a:txBody>
                    <a:bodyPr/>
                    <a:lstStyle/>
                    <a:p>
                      <a:pPr algn="ctr">
                        <a:lnSpc>
                          <a:spcPct val="106000"/>
                        </a:lnSpc>
                        <a:spcAft>
                          <a:spcPts val="800"/>
                        </a:spcAft>
                      </a:pPr>
                      <a:r>
                        <a:rPr lang="lt-LT" sz="1400" b="1" kern="1200"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2021–2027 M. ES fondų lėšos, Eur</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nSpc>
                          <a:spcPct val="107000"/>
                        </a:lnSpc>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40014130"/>
                  </a:ext>
                </a:extLst>
              </a:tr>
              <a:tr h="504056">
                <a:tc vMerge="1">
                  <a:txBody>
                    <a:bodyPr/>
                    <a:lstStyle/>
                    <a:p>
                      <a:endParaRPr lang="en-US"/>
                    </a:p>
                  </a:txBody>
                  <a:tcPr/>
                </a:tc>
                <a:tc>
                  <a:txBody>
                    <a:bodyPr/>
                    <a:lstStyle/>
                    <a:p>
                      <a:pPr algn="ctr">
                        <a:lnSpc>
                          <a:spcPct val="106000"/>
                        </a:lnSpc>
                        <a:spcAft>
                          <a:spcPts val="800"/>
                        </a:spcAft>
                      </a:pPr>
                      <a:r>
                        <a:rPr lang="lt-LT" sz="14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Rezultato</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tc>
                  <a:txBody>
                    <a:bodyPr/>
                    <a:lstStyle/>
                    <a:p>
                      <a:pPr algn="ctr">
                        <a:lnSpc>
                          <a:spcPct val="106000"/>
                        </a:lnSpc>
                        <a:spcAft>
                          <a:spcPts val="800"/>
                        </a:spcAft>
                      </a:pPr>
                      <a:r>
                        <a:rPr lang="lt-LT" sz="14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Produkto</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tc gridSpan="2">
                  <a:txBody>
                    <a:bodyPr/>
                    <a:lstStyle/>
                    <a:p>
                      <a:pPr algn="ctr">
                        <a:lnSpc>
                          <a:spcPct val="106000"/>
                        </a:lnSpc>
                        <a:spcAft>
                          <a:spcPts val="800"/>
                        </a:spcAft>
                      </a:pPr>
                      <a:r>
                        <a:rPr lang="lt-LT" sz="14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Iš viso</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tc hMerge="1">
                  <a:txBody>
                    <a:bodyPr/>
                    <a:lstStyle/>
                    <a:p>
                      <a:endParaRPr lang="en-US"/>
                    </a:p>
                  </a:txBody>
                  <a:tcPr/>
                </a:tc>
                <a:extLst>
                  <a:ext uri="{0D108BD9-81ED-4DB2-BD59-A6C34878D82A}">
                    <a16:rowId xmlns:a16="http://schemas.microsoft.com/office/drawing/2014/main" val="2104829722"/>
                  </a:ext>
                </a:extLst>
              </a:tr>
              <a:tr h="2120493">
                <a:tc>
                  <a:txBody>
                    <a:bodyPr/>
                    <a:lstStyle/>
                    <a:p>
                      <a:pPr>
                        <a:lnSpc>
                          <a:spcPct val="106000"/>
                        </a:lnSpc>
                        <a:spcAft>
                          <a:spcPts val="800"/>
                        </a:spcAft>
                      </a:pPr>
                      <a:r>
                        <a:rPr lang="lt-LT" sz="1600" b="1" kern="1200" noProof="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Komunalinių atliekų rūšiuojamojo atliekų surinkimo pajėgumų plėtra,</a:t>
                      </a:r>
                      <a:r>
                        <a:rPr lang="lt-LT" sz="1400" b="1" kern="1200" noProof="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6000"/>
                        </a:lnSpc>
                        <a:spcAft>
                          <a:spcPts val="800"/>
                        </a:spcAft>
                      </a:pPr>
                      <a:r>
                        <a:rPr lang="lt-LT" sz="1400" b="1" kern="1200" noProof="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t>
                      </a:r>
                      <a:r>
                        <a:rPr lang="lt-LT" sz="1400" b="0" kern="1200" noProof="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prioritetą skiriant tekstilės, maisto  bei pavojingoms atliekoms;</a:t>
                      </a:r>
                    </a:p>
                    <a:p>
                      <a:pPr marL="285750" indent="-285750">
                        <a:lnSpc>
                          <a:spcPct val="106000"/>
                        </a:lnSpc>
                        <a:spcAft>
                          <a:spcPts val="800"/>
                        </a:spcAft>
                        <a:buFontTx/>
                        <a:buChar char="-"/>
                      </a:pPr>
                      <a:r>
                        <a:rPr lang="lt-LT" sz="1400" b="0" kern="1200" noProof="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didelių gabaritų atliekų surinkimo aikštelių ir žaliųjų atliekų kompostavimo aikštelių tinklo plėtra; </a:t>
                      </a:r>
                    </a:p>
                    <a:p>
                      <a:pPr marL="285750" indent="-285750">
                        <a:lnSpc>
                          <a:spcPct val="106000"/>
                        </a:lnSpc>
                        <a:spcAft>
                          <a:spcPts val="800"/>
                        </a:spcAft>
                        <a:buFontTx/>
                        <a:buChar char="-"/>
                      </a:pPr>
                      <a:r>
                        <a:rPr lang="lt-LT" sz="1400" b="0" kern="1200" noProof="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atliekų, tinkamų paruošimui pakartotiniam naudojimui, surinkimo - dalijimosi vietų (stotelių) tinklo plėtra, priartinant prie atliekų susidarymo vietų.</a:t>
                      </a:r>
                      <a:endParaRPr lang="lt-LT" sz="1400" b="0" noProof="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Surinktos atskirai išrūšiuotos atliekos </a:t>
                      </a:r>
                      <a:r>
                        <a:rPr lang="en-GB"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38 527 tonos per metus </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tc>
                  <a:txBody>
                    <a:bodyPr/>
                    <a:lstStyle/>
                    <a:p>
                      <a:pP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Investicijos į rūšiuojamojo atliekų surinkimo įrenginius </a:t>
                      </a:r>
                    </a:p>
                    <a:p>
                      <a:pP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investuota viso </a:t>
                      </a:r>
                    </a:p>
                    <a:p>
                      <a:pP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34 352 941 Eur: iš jų</a:t>
                      </a:r>
                    </a:p>
                    <a:p>
                      <a:pP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29 200 000 ES </a:t>
                      </a:r>
                    </a:p>
                    <a:p>
                      <a:pP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5 152 941,18 savivaldybių ir / ar jų įmonių lėšos</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tc gridSpan="2">
                  <a:txBody>
                    <a:bodyPr/>
                    <a:lstStyle/>
                    <a:p>
                      <a:pPr algn="ct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29.200.000</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tc hMerge="1">
                  <a:txBody>
                    <a:bodyPr/>
                    <a:lstStyle/>
                    <a:p>
                      <a:endParaRPr lang="en-US"/>
                    </a:p>
                  </a:txBody>
                  <a:tcPr/>
                </a:tc>
                <a:extLst>
                  <a:ext uri="{0D108BD9-81ED-4DB2-BD59-A6C34878D82A}">
                    <a16:rowId xmlns:a16="http://schemas.microsoft.com/office/drawing/2014/main" val="4129259503"/>
                  </a:ext>
                </a:extLst>
              </a:tr>
              <a:tr h="1571234">
                <a:tc>
                  <a:txBody>
                    <a:bodyPr/>
                    <a:lstStyle/>
                    <a:p>
                      <a:pPr>
                        <a:lnSpc>
                          <a:spcPct val="106000"/>
                        </a:lnSpc>
                        <a:spcAft>
                          <a:spcPts val="800"/>
                        </a:spcAft>
                      </a:pPr>
                      <a:endParaRPr lang="lt-LT" sz="1400" b="1" kern="1200" noProof="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06000"/>
                        </a:lnSpc>
                        <a:spcAft>
                          <a:spcPts val="800"/>
                        </a:spcAft>
                      </a:pPr>
                      <a:r>
                        <a:rPr lang="lt-LT" sz="1400" b="1" kern="1200" noProof="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Atliekų prevencijos ir tinkamo tvarkymo namų ūkiuose skatinimas</a:t>
                      </a:r>
                      <a:endParaRPr lang="lt-LT" sz="1400" noProof="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Atliekas rūšiuojančių gyventojų dalis </a:t>
                      </a:r>
                    </a:p>
                    <a:p>
                      <a:pPr algn="ct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67 proc. </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tc>
                  <a:txBody>
                    <a:bodyPr/>
                    <a:lstStyle/>
                    <a:p>
                      <a:pP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Įgyvendintos viešinimo kampanijos atliekų prevencijos ir tvarkymo temomis</a:t>
                      </a:r>
                    </a:p>
                    <a:p>
                      <a:pPr algn="ct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viešinimo kampanijų      (ne mažiau kaip po 1</a:t>
                      </a:r>
                      <a:r>
                        <a:rPr lang="lt-LT" sz="1400" kern="1200" baseline="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kampaniją </a:t>
                      </a: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regione)</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tc gridSpan="2">
                  <a:txBody>
                    <a:bodyPr/>
                    <a:lstStyle/>
                    <a:p>
                      <a:pPr algn="ctr">
                        <a:lnSpc>
                          <a:spcPct val="106000"/>
                        </a:lnSpc>
                        <a:spcAft>
                          <a:spcPts val="800"/>
                        </a:spcAft>
                      </a:pPr>
                      <a:r>
                        <a:rPr lang="lt-LT" sz="14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2.000.000</a:t>
                      </a:r>
                      <a:endParaRPr lang="lt-LT"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29" marR="52729" marT="732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tc hMerge="1">
                  <a:txBody>
                    <a:bodyPr/>
                    <a:lstStyle/>
                    <a:p>
                      <a:endParaRPr lang="en-US"/>
                    </a:p>
                  </a:txBody>
                  <a:tcPr/>
                </a:tc>
                <a:extLst>
                  <a:ext uri="{0D108BD9-81ED-4DB2-BD59-A6C34878D82A}">
                    <a16:rowId xmlns:a16="http://schemas.microsoft.com/office/drawing/2014/main" val="3546164323"/>
                  </a:ext>
                </a:extLst>
              </a:tr>
            </a:tbl>
          </a:graphicData>
        </a:graphic>
      </p:graphicFrame>
      <p:pic>
        <p:nvPicPr>
          <p:cNvPr id="5" name="Picture 4">
            <a:extLst>
              <a:ext uri="{FF2B5EF4-FFF2-40B4-BE49-F238E27FC236}">
                <a16:creationId xmlns:a16="http://schemas.microsoft.com/office/drawing/2014/main" id="{63F1D4C3-59DE-4AD5-81D1-8BA871DB8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831" y="8210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36059" y="254700"/>
            <a:ext cx="8229600" cy="7249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2800" dirty="0">
                <a:solidFill>
                  <a:schemeClr val="accent6">
                    <a:lumMod val="75000"/>
                  </a:schemeClr>
                </a:solidFill>
              </a:rPr>
              <a:t>RE2. Skatinti rūšiuojamąjį atliekų surinkimą</a:t>
            </a:r>
          </a:p>
        </p:txBody>
      </p:sp>
    </p:spTree>
    <p:extLst>
      <p:ext uri="{BB962C8B-B14F-4D97-AF65-F5344CB8AC3E}">
        <p14:creationId xmlns:p14="http://schemas.microsoft.com/office/powerpoint/2010/main" val="387564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407668-2EEC-4FEA-A188-A2C6BC42B168}" type="slidenum">
              <a:rPr lang="lt-LT" smtClean="0"/>
              <a:t>9</a:t>
            </a:fld>
            <a:endParaRPr lang="lt-LT"/>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831" y="82104"/>
            <a:ext cx="8969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692696"/>
            <a:ext cx="8229600" cy="7249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2800" dirty="0">
                <a:solidFill>
                  <a:schemeClr val="accent3">
                    <a:lumMod val="75000"/>
                  </a:schemeClr>
                </a:solidFill>
              </a:rPr>
              <a:t>RE3. </a:t>
            </a:r>
            <a:r>
              <a:rPr lang="lt-LT" sz="2800" dirty="0">
                <a:solidFill>
                  <a:srgbClr val="00B050"/>
                </a:solidFill>
              </a:rPr>
              <a:t>Plėtoti žaliąją infrastruktūrą urbanizuotoje aplinkoje</a:t>
            </a:r>
            <a:endParaRPr lang="lt-LT" sz="2800" dirty="0">
              <a:solidFill>
                <a:schemeClr val="accent6">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76364364"/>
              </p:ext>
            </p:extLst>
          </p:nvPr>
        </p:nvGraphicFramePr>
        <p:xfrm>
          <a:off x="755576" y="1810706"/>
          <a:ext cx="7931224" cy="3474720"/>
        </p:xfrm>
        <a:graphic>
          <a:graphicData uri="http://schemas.openxmlformats.org/drawingml/2006/table">
            <a:tbl>
              <a:tblPr firstRow="1" firstCol="1" bandRow="1">
                <a:tableStyleId>{F5AB1C69-6EDB-4FF4-983F-18BD219EF322}</a:tableStyleId>
              </a:tblPr>
              <a:tblGrid>
                <a:gridCol w="2020977">
                  <a:extLst>
                    <a:ext uri="{9D8B030D-6E8A-4147-A177-3AD203B41FA5}">
                      <a16:colId xmlns:a16="http://schemas.microsoft.com/office/drawing/2014/main" val="20000"/>
                    </a:ext>
                  </a:extLst>
                </a:gridCol>
                <a:gridCol w="1070472">
                  <a:extLst>
                    <a:ext uri="{9D8B030D-6E8A-4147-A177-3AD203B41FA5}">
                      <a16:colId xmlns:a16="http://schemas.microsoft.com/office/drawing/2014/main" val="20001"/>
                    </a:ext>
                  </a:extLst>
                </a:gridCol>
                <a:gridCol w="1070472">
                  <a:extLst>
                    <a:ext uri="{9D8B030D-6E8A-4147-A177-3AD203B41FA5}">
                      <a16:colId xmlns:a16="http://schemas.microsoft.com/office/drawing/2014/main" val="20002"/>
                    </a:ext>
                  </a:extLst>
                </a:gridCol>
                <a:gridCol w="2020977">
                  <a:extLst>
                    <a:ext uri="{9D8B030D-6E8A-4147-A177-3AD203B41FA5}">
                      <a16:colId xmlns:a16="http://schemas.microsoft.com/office/drawing/2014/main" val="20003"/>
                    </a:ext>
                  </a:extLst>
                </a:gridCol>
                <a:gridCol w="874163">
                  <a:extLst>
                    <a:ext uri="{9D8B030D-6E8A-4147-A177-3AD203B41FA5}">
                      <a16:colId xmlns:a16="http://schemas.microsoft.com/office/drawing/2014/main" val="20004"/>
                    </a:ext>
                  </a:extLst>
                </a:gridCol>
                <a:gridCol w="874163">
                  <a:extLst>
                    <a:ext uri="{9D8B030D-6E8A-4147-A177-3AD203B41FA5}">
                      <a16:colId xmlns:a16="http://schemas.microsoft.com/office/drawing/2014/main" val="20005"/>
                    </a:ext>
                  </a:extLst>
                </a:gridCol>
              </a:tblGrid>
              <a:tr h="895740">
                <a:tc rowSpan="2">
                  <a:txBody>
                    <a:bodyPr/>
                    <a:lstStyle/>
                    <a:p>
                      <a:pPr algn="ctr">
                        <a:spcAft>
                          <a:spcPts val="0"/>
                        </a:spcAft>
                      </a:pPr>
                      <a:r>
                        <a:rPr lang="lt-LT" sz="1600" dirty="0">
                          <a:effectLst/>
                        </a:rPr>
                        <a:t>Būtinos sąlygos</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lt-LT" sz="1600">
                          <a:effectLst/>
                        </a:rPr>
                        <a:t>Finansavimas, mln. eur</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lt-LT"/>
                    </a:p>
                  </a:txBody>
                  <a:tcPr/>
                </a:tc>
                <a:tc rowSpan="2">
                  <a:txBody>
                    <a:bodyPr/>
                    <a:lstStyle/>
                    <a:p>
                      <a:pPr algn="ctr">
                        <a:spcAft>
                          <a:spcPts val="0"/>
                        </a:spcAft>
                      </a:pPr>
                      <a:r>
                        <a:rPr lang="lt-LT" sz="1600">
                          <a:effectLst/>
                        </a:rPr>
                        <a:t>Pažangos priemonės rezultato rodiklio pavadinimas</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lt-LT" sz="1600">
                          <a:effectLst/>
                        </a:rPr>
                        <a:t>Pažangos priemonės rezultato rodiklio reikšmės</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t-LT"/>
                    </a:p>
                  </a:txBody>
                  <a:tcPr/>
                </a:tc>
                <a:extLst>
                  <a:ext uri="{0D108BD9-81ED-4DB2-BD59-A6C34878D82A}">
                    <a16:rowId xmlns:a16="http://schemas.microsoft.com/office/drawing/2014/main" val="10000"/>
                  </a:ext>
                </a:extLst>
              </a:tr>
              <a:tr h="783773">
                <a:tc vMerge="1">
                  <a:txBody>
                    <a:bodyPr/>
                    <a:lstStyle/>
                    <a:p>
                      <a:endParaRPr lang="lt-LT"/>
                    </a:p>
                  </a:txBody>
                  <a:tcPr/>
                </a:tc>
                <a:tc>
                  <a:txBody>
                    <a:bodyPr/>
                    <a:lstStyle/>
                    <a:p>
                      <a:pPr algn="ctr">
                        <a:spcAft>
                          <a:spcPts val="0"/>
                        </a:spcAft>
                      </a:pPr>
                      <a:r>
                        <a:rPr lang="lt-LT" sz="1600">
                          <a:effectLst/>
                        </a:rPr>
                        <a:t>ES lėšos</a:t>
                      </a:r>
                    </a:p>
                    <a:p>
                      <a:pPr algn="ctr">
                        <a:spcAft>
                          <a:spcPts val="0"/>
                        </a:spcAft>
                      </a:pPr>
                      <a:r>
                        <a:rPr lang="lt-LT" sz="1600">
                          <a:effectLst/>
                        </a:rPr>
                        <a:t> 85 proc.</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400" dirty="0">
                          <a:effectLst/>
                        </a:rPr>
                        <a:t>Savivaldybių ar jų įmonių lėšos  &gt;15 proc.</a:t>
                      </a: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lt-LT"/>
                    </a:p>
                  </a:txBody>
                  <a:tcPr/>
                </a:tc>
                <a:tc>
                  <a:txBody>
                    <a:bodyPr/>
                    <a:lstStyle/>
                    <a:p>
                      <a:pPr algn="ctr">
                        <a:spcAft>
                          <a:spcPts val="0"/>
                        </a:spcAft>
                      </a:pPr>
                      <a:r>
                        <a:rPr lang="lt-LT" sz="1600">
                          <a:effectLst/>
                        </a:rPr>
                        <a:t>Pradinė</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1600">
                          <a:effectLst/>
                        </a:rPr>
                        <a:t>2030 m.</a:t>
                      </a:r>
                      <a:endParaRPr lang="lt-L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511561">
                <a:tc>
                  <a:txBody>
                    <a:bodyPr/>
                    <a:lstStyle/>
                    <a:p>
                      <a:pPr>
                        <a:spcAft>
                          <a:spcPts val="0"/>
                        </a:spcAft>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 4 sąlygos (kitoje skaidrėje)</a:t>
                      </a:r>
                    </a:p>
                  </a:txBody>
                  <a:tcPr marL="68580" marR="68580" marT="0" marB="0"/>
                </a:tc>
                <a:tc>
                  <a:txBody>
                    <a:bodyPr/>
                    <a:lstStyle/>
                    <a:p>
                      <a:pPr algn="ctr">
                        <a:spcAft>
                          <a:spcPts val="0"/>
                        </a:spcAft>
                      </a:pPr>
                      <a:r>
                        <a:rPr lang="lt-LT" sz="1600" dirty="0">
                          <a:effectLst/>
                        </a:rPr>
                        <a:t>33</a:t>
                      </a:r>
                    </a:p>
                    <a:p>
                      <a:pPr>
                        <a:spcAft>
                          <a:spcPts val="0"/>
                        </a:spcAft>
                      </a:pPr>
                      <a:r>
                        <a:rPr lang="lt-LT" sz="1600" dirty="0">
                          <a:effectLst/>
                        </a:rPr>
                        <a:t>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600" dirty="0">
                          <a:effectLst/>
                        </a:rPr>
                        <a:t>5,824</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base"/>
                      <a:r>
                        <a:rPr lang="lt-LT" sz="1800" kern="1200" dirty="0">
                          <a:solidFill>
                            <a:schemeClr val="dk1"/>
                          </a:solidFill>
                          <a:effectLst/>
                          <a:latin typeface="+mn-lt"/>
                          <a:ea typeface="+mn-ea"/>
                          <a:cs typeface="+mn-cs"/>
                        </a:rPr>
                        <a:t>Natūralių ir pusiau natūralių teritorijų ploto santykis su Lietuvos plotu, procentais </a:t>
                      </a:r>
                    </a:p>
                    <a:p>
                      <a:r>
                        <a:rPr lang="lt-LT" sz="1800" kern="1200" dirty="0">
                          <a:solidFill>
                            <a:schemeClr val="dk1"/>
                          </a:solidFill>
                          <a:effectLst/>
                          <a:latin typeface="+mn-lt"/>
                          <a:ea typeface="+mn-ea"/>
                          <a:cs typeface="+mn-cs"/>
                        </a:rPr>
                        <a:t>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600" dirty="0">
                          <a:effectLst/>
                        </a:rPr>
                        <a:t>52,04</a:t>
                      </a:r>
                    </a:p>
                    <a:p>
                      <a:pPr algn="ctr">
                        <a:spcAft>
                          <a:spcPts val="0"/>
                        </a:spcAft>
                      </a:pPr>
                      <a:r>
                        <a:rPr lang="lt-LT" sz="1600" dirty="0">
                          <a:effectLst/>
                        </a:rPr>
                        <a:t>(2019 m.)</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lt-LT" sz="1600" dirty="0">
                          <a:effectLst/>
                        </a:rPr>
                        <a:t>55</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5363629"/>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10282</TotalTime>
  <Words>2406</Words>
  <Application>Microsoft Office PowerPoint</Application>
  <PresentationFormat>Demonstracija ekrane (4:3)</PresentationFormat>
  <Paragraphs>306</Paragraphs>
  <Slides>17</Slides>
  <Notes>9</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17</vt:i4>
      </vt:variant>
    </vt:vector>
  </HeadingPairs>
  <TitlesOfParts>
    <vt:vector size="23" baseType="lpstr">
      <vt:lpstr>Arial</vt:lpstr>
      <vt:lpstr>Calibri</vt:lpstr>
      <vt:lpstr>Garamond</vt:lpstr>
      <vt:lpstr>Open Sans 1 Bold</vt:lpstr>
      <vt:lpstr>Times New Roman</vt:lpstr>
      <vt:lpstr>Office tema</vt:lpstr>
      <vt:lpstr>Aplinkos ministerijos  2021-2027 m. ES fondai regionams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 RE. Savivaldybių oro monitoringo sistemų modernizavimas </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Geriamojo vandens tiekimo ir nuotekų tvarkymo įmonių stambinimo pasiūlymas</dc:title>
  <dc:creator>Monika Sakalauskaitė</dc:creator>
  <cp:lastModifiedBy>Inesis Kiškis</cp:lastModifiedBy>
  <cp:revision>392</cp:revision>
  <dcterms:created xsi:type="dcterms:W3CDTF">2020-01-17T14:24:19Z</dcterms:created>
  <dcterms:modified xsi:type="dcterms:W3CDTF">2021-12-16T10:06:50Z</dcterms:modified>
</cp:coreProperties>
</file>