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75" r:id="rId3"/>
  </p:sldMasterIdLst>
  <p:notesMasterIdLst>
    <p:notesMasterId r:id="rId12"/>
  </p:notesMasterIdLst>
  <p:sldIdLst>
    <p:sldId id="312" r:id="rId4"/>
    <p:sldId id="364" r:id="rId5"/>
    <p:sldId id="368" r:id="rId6"/>
    <p:sldId id="375" r:id="rId7"/>
    <p:sldId id="372" r:id="rId8"/>
    <p:sldId id="376" r:id="rId9"/>
    <p:sldId id="374" r:id="rId10"/>
    <p:sldId id="300" r:id="rId11"/>
  </p:sldIdLst>
  <p:sldSz cx="9144000" cy="5143500" type="screen16x9"/>
  <p:notesSz cx="6794500" cy="9931400"/>
  <p:defaultTextStyle>
    <a:defPPr marL="0" marR="0" indent="0" algn="l" defTabSz="57385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3666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65B"/>
    <a:srgbClr val="CCECFF"/>
    <a:srgbClr val="99CDFD"/>
    <a:srgbClr val="99CCFF"/>
    <a:srgbClr val="FFFFFF"/>
    <a:srgbClr val="3D8F6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minis stilius 1 – paryškinima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Šviesus stilius 2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Šviesus stilius 3 – paryškinima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791" autoAdjust="0"/>
  </p:normalViewPr>
  <p:slideViewPr>
    <p:cSldViewPr showGuides="1">
      <p:cViewPr varScale="1">
        <p:scale>
          <a:sx n="134" d="100"/>
          <a:sy n="134" d="100"/>
        </p:scale>
        <p:origin x="816" y="114"/>
      </p:cViewPr>
      <p:guideLst>
        <p:guide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3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1pPr>
    <a:lvl2pPr indent="143463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2pPr>
    <a:lvl3pPr indent="286927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3pPr>
    <a:lvl4pPr indent="430391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4pPr>
    <a:lvl5pPr indent="573855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5pPr>
    <a:lvl6pPr indent="717318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6pPr>
    <a:lvl7pPr indent="860781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7pPr>
    <a:lvl8pPr indent="1004246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8pPr>
    <a:lvl9pPr indent="1147709" defTabSz="286927" latinLnBrk="0">
      <a:lnSpc>
        <a:spcPct val="117999"/>
      </a:lnSpc>
      <a:defRPr sz="14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817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40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2" y="1707654"/>
            <a:ext cx="3009360" cy="1800200"/>
          </a:xfrm>
        </p:spPr>
        <p:txBody>
          <a:bodyPr anchor="t">
            <a:normAutofit/>
          </a:bodyPr>
          <a:lstStyle>
            <a:lvl1pPr>
              <a:defRPr sz="2500" b="1" i="0" cap="none" baseline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84713" y="555625"/>
            <a:ext cx="3990975" cy="4032250"/>
          </a:xfrm>
        </p:spPr>
        <p:txBody>
          <a:bodyPr/>
          <a:lstStyle>
            <a:lvl1pPr>
              <a:defRPr b="0" i="0">
                <a:latin typeface="Segoe UI" charset="0"/>
                <a:ea typeface="Segoe UI" charset="0"/>
                <a:cs typeface="Segoe UI" charset="0"/>
              </a:defRPr>
            </a:lvl1pPr>
            <a:lvl2pPr>
              <a:defRPr b="0" i="0">
                <a:latin typeface="Segoe UI" charset="0"/>
                <a:ea typeface="Segoe UI" charset="0"/>
                <a:cs typeface="Segoe UI" charset="0"/>
              </a:defRPr>
            </a:lvl2pPr>
            <a:lvl3pPr>
              <a:defRPr b="0" i="0">
                <a:latin typeface="Segoe UI" charset="0"/>
                <a:ea typeface="Segoe UI" charset="0"/>
                <a:cs typeface="Segoe UI" charset="0"/>
              </a:defRPr>
            </a:lvl3pPr>
            <a:lvl4pPr>
              <a:defRPr b="0" i="0">
                <a:latin typeface="Segoe UI" charset="0"/>
                <a:ea typeface="Segoe UI" charset="0"/>
                <a:cs typeface="Segoe UI" charset="0"/>
              </a:defRPr>
            </a:lvl4pPr>
            <a:lvl5pPr>
              <a:defRPr b="0" i="0"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99669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24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1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0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33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6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666750"/>
            <a:ext cx="5050904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5330" y="3877279"/>
            <a:ext cx="1655369" cy="55089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791829" y="3158136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1" i="0" baseline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b="1" dirty="0" err="1">
                <a:solidFill>
                  <a:schemeClr val="bg1"/>
                </a:solidFill>
              </a:rPr>
              <a:t>Vardas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Pavardė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1708149"/>
            <a:ext cx="4589388" cy="14543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4400" b="1" i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PREZENTACIJOS PAVADINIMAS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791829" y="3495016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dirty="0" err="1">
                <a:solidFill>
                  <a:schemeClr val="bg1"/>
                </a:solidFill>
              </a:rPr>
              <a:t>Pareigos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796505" y="4106573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</a:rPr>
              <a:t>2017 10 18, Vilnius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14" y="-596602"/>
            <a:ext cx="95062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9810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92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80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9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6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3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33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80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61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0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5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571" y="1131590"/>
            <a:ext cx="3839765" cy="1368367"/>
          </a:xfrm>
        </p:spPr>
        <p:txBody>
          <a:bodyPr anchor="t">
            <a:normAutofit/>
          </a:bodyPr>
          <a:lstStyle>
            <a:lvl1pPr>
              <a:lnSpc>
                <a:spcPct val="70000"/>
              </a:lnSpc>
              <a:defRPr sz="3600" b="1" cap="none">
                <a:solidFill>
                  <a:srgbClr val="3D8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3975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001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3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47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47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1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69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52" y="1707654"/>
            <a:ext cx="3009360" cy="1800200"/>
          </a:xfrm>
        </p:spPr>
        <p:txBody>
          <a:bodyPr anchor="t">
            <a:normAutofit/>
          </a:bodyPr>
          <a:lstStyle>
            <a:lvl1pPr>
              <a:defRPr sz="2500" b="1" i="0" cap="none" baseline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84713" y="555625"/>
            <a:ext cx="3990975" cy="4032250"/>
          </a:xfrm>
        </p:spPr>
        <p:txBody>
          <a:bodyPr/>
          <a:lstStyle>
            <a:lvl1pPr>
              <a:defRPr b="0" i="0">
                <a:latin typeface="Segoe UI" charset="0"/>
                <a:ea typeface="Segoe UI" charset="0"/>
                <a:cs typeface="Segoe UI" charset="0"/>
              </a:defRPr>
            </a:lvl1pPr>
            <a:lvl2pPr>
              <a:defRPr b="0" i="0">
                <a:latin typeface="Segoe UI" charset="0"/>
                <a:ea typeface="Segoe UI" charset="0"/>
                <a:cs typeface="Segoe UI" charset="0"/>
              </a:defRPr>
            </a:lvl2pPr>
            <a:lvl3pPr>
              <a:defRPr b="0" i="0">
                <a:latin typeface="Segoe UI" charset="0"/>
                <a:ea typeface="Segoe UI" charset="0"/>
                <a:cs typeface="Segoe UI" charset="0"/>
              </a:defRPr>
            </a:lvl3pPr>
            <a:lvl4pPr>
              <a:defRPr b="0" i="0">
                <a:latin typeface="Segoe UI" charset="0"/>
                <a:ea typeface="Segoe UI" charset="0"/>
                <a:cs typeface="Segoe UI" charset="0"/>
              </a:defRPr>
            </a:lvl4pPr>
            <a:lvl5pPr>
              <a:defRPr b="0" i="0"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32961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666750"/>
            <a:ext cx="5050904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5330" y="3877279"/>
            <a:ext cx="1655369" cy="55089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791829" y="3158136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1" i="0" baseline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b="1" dirty="0" err="1">
                <a:solidFill>
                  <a:schemeClr val="bg1"/>
                </a:solidFill>
              </a:rPr>
              <a:t>Vardas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Pavardė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1708149"/>
            <a:ext cx="4589388" cy="1454399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4400" b="1" i="0">
                <a:solidFill>
                  <a:srgbClr val="FFFF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PREZENTACIJOS PAVADINIMAS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791829" y="3495016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dirty="0" err="1">
                <a:solidFill>
                  <a:schemeClr val="bg1"/>
                </a:solidFill>
              </a:rPr>
              <a:t>Pareigos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796505" y="4106573"/>
            <a:ext cx="1920875" cy="38226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b="0" i="0" baseline="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</a:rPr>
              <a:t>2017 10 18, Vilnius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14" y="-596602"/>
            <a:ext cx="9506236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571" y="1131590"/>
            <a:ext cx="3839765" cy="1368367"/>
          </a:xfrm>
        </p:spPr>
        <p:txBody>
          <a:bodyPr anchor="t">
            <a:normAutofit/>
          </a:bodyPr>
          <a:lstStyle>
            <a:lvl1pPr>
              <a:lnSpc>
                <a:spcPct val="70000"/>
              </a:lnSpc>
              <a:defRPr sz="3600" b="1" cap="none">
                <a:solidFill>
                  <a:srgbClr val="3D8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39750" y="-2242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3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-652129" y="639447"/>
            <a:ext cx="5143498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1200814" y="249973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93" y="1806665"/>
            <a:ext cx="3204111" cy="2178242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8195" y="1749822"/>
            <a:ext cx="3887788" cy="283329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132914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4639948" y="639450"/>
            <a:ext cx="5143501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4091266" y="247215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865" y="1805780"/>
            <a:ext cx="3168615" cy="2188431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03793" y="1749822"/>
            <a:ext cx="3887788" cy="283329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358861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0" y="0"/>
            <a:ext cx="4259214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588195" y="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8195" y="2769858"/>
            <a:ext cx="3887788" cy="174610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88195" y="1667439"/>
            <a:ext cx="3887788" cy="1102419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8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-652129" y="639447"/>
            <a:ext cx="5143498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1200814" y="249973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93" y="1806665"/>
            <a:ext cx="3204111" cy="2178242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8195" y="1749822"/>
            <a:ext cx="3887788" cy="283329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72206422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4907451" y="0"/>
            <a:ext cx="4259214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39552" y="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769858"/>
            <a:ext cx="3887788" cy="174610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9552" y="1667439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1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3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348030"/>
            <a:ext cx="9144000" cy="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/>
          <p:cNvSpPr/>
          <p:nvPr userDrawn="1"/>
        </p:nvSpPr>
        <p:spPr>
          <a:xfrm>
            <a:off x="2325713" y="228256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384792" y="228256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3827" y="2756180"/>
            <a:ext cx="3887788" cy="1746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12906" y="2790740"/>
            <a:ext cx="3887788" cy="1746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569012" y="837462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360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5508104" y="1033924"/>
            <a:ext cx="2664296" cy="1800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lt-LT" sz="1800" b="1" dirty="0">
                <a:solidFill>
                  <a:schemeClr val="bg1">
                    <a:lumMod val="25000"/>
                  </a:schemeClr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finibus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vel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. </a:t>
            </a:r>
            <a:endParaRPr lang="en-US" sz="1400" dirty="0">
              <a:solidFill>
                <a:schemeClr val="bg1">
                  <a:lumMod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92080" y="0"/>
            <a:ext cx="0" cy="519497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Oval 6"/>
          <p:cNvSpPr/>
          <p:nvPr userDrawn="1"/>
        </p:nvSpPr>
        <p:spPr>
          <a:xfrm>
            <a:off x="5220072" y="115847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5220072" y="3271292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39552" y="1667439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 cap="none" dirty="0"/>
              <a:t>Click to edit master 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41321" y="3457413"/>
            <a:ext cx="2631079" cy="141859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64088" y="2769858"/>
            <a:ext cx="3168615" cy="2188431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3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4639948" y="639450"/>
            <a:ext cx="5143501" cy="38646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4091266" y="2472159"/>
            <a:ext cx="2520281" cy="14401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23865" y="1805780"/>
            <a:ext cx="3168615" cy="2188431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03793" y="1749822"/>
            <a:ext cx="3887788" cy="283329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</p:spTree>
    <p:extLst>
      <p:ext uri="{BB962C8B-B14F-4D97-AF65-F5344CB8AC3E}">
        <p14:creationId xmlns:p14="http://schemas.microsoft.com/office/powerpoint/2010/main" val="8373149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0" y="0"/>
            <a:ext cx="4259214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4588195" y="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88195" y="2769858"/>
            <a:ext cx="3887788" cy="174610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88195" y="1667439"/>
            <a:ext cx="3887788" cy="1102419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09015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4907451" y="0"/>
            <a:ext cx="4259214" cy="51435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39552" y="0"/>
            <a:ext cx="2536002" cy="23890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769858"/>
            <a:ext cx="3887788" cy="1746108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39552" y="1667439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9461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3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348030"/>
            <a:ext cx="9144000" cy="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Oval 4"/>
          <p:cNvSpPr/>
          <p:nvPr userDrawn="1"/>
        </p:nvSpPr>
        <p:spPr>
          <a:xfrm>
            <a:off x="2325713" y="228256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6384792" y="228256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3827" y="2756180"/>
            <a:ext cx="3887788" cy="1746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512906" y="2790740"/>
            <a:ext cx="3887788" cy="1746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569012" y="837462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algn="ctr" hangingPunct="1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417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5508104" y="1033924"/>
            <a:ext cx="2664296" cy="1800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lt-LT" sz="1800" b="1" dirty="0">
                <a:solidFill>
                  <a:schemeClr val="bg1">
                    <a:lumMod val="25000"/>
                  </a:schemeClr>
                </a:solidFill>
              </a:rPr>
              <a:t>LOREM IPSUM DOLOR</a:t>
            </a:r>
          </a:p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</a:t>
            </a:r>
            <a:r>
              <a:rPr lang="en-US" sz="1400" dirty="0" err="1"/>
              <a:t>Sed</a:t>
            </a:r>
            <a:r>
              <a:rPr lang="en-US" sz="1400" dirty="0"/>
              <a:t> </a:t>
            </a:r>
            <a:r>
              <a:rPr lang="en-US" sz="1400" dirty="0" err="1"/>
              <a:t>finibus</a:t>
            </a:r>
            <a:r>
              <a:rPr lang="en-US" sz="1400" dirty="0"/>
              <a:t> </a:t>
            </a:r>
            <a:r>
              <a:rPr lang="en-US" sz="1400" dirty="0" err="1"/>
              <a:t>ultrices</a:t>
            </a:r>
            <a:r>
              <a:rPr lang="en-US" sz="1400" dirty="0"/>
              <a:t> </a:t>
            </a:r>
            <a:r>
              <a:rPr lang="en-US" sz="1400" dirty="0" err="1"/>
              <a:t>arcu</a:t>
            </a:r>
            <a:r>
              <a:rPr lang="en-US" sz="1400" dirty="0"/>
              <a:t> </a:t>
            </a:r>
            <a:r>
              <a:rPr lang="en-US" sz="1400" dirty="0" err="1"/>
              <a:t>vel</a:t>
            </a:r>
            <a:r>
              <a:rPr lang="en-US" sz="1400" dirty="0"/>
              <a:t> </a:t>
            </a:r>
            <a:r>
              <a:rPr lang="en-US" sz="1400" dirty="0" err="1"/>
              <a:t>euismod</a:t>
            </a:r>
            <a:r>
              <a:rPr lang="en-US" sz="1400" dirty="0"/>
              <a:t>. </a:t>
            </a:r>
            <a:endParaRPr lang="en-US" sz="1400" dirty="0">
              <a:solidFill>
                <a:schemeClr val="bg1">
                  <a:lumMod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292080" y="0"/>
            <a:ext cx="0" cy="5194970"/>
          </a:xfrm>
          <a:prstGeom prst="line">
            <a:avLst/>
          </a:prstGeom>
          <a:noFill/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Oval 6"/>
          <p:cNvSpPr/>
          <p:nvPr userDrawn="1"/>
        </p:nvSpPr>
        <p:spPr>
          <a:xfrm>
            <a:off x="5220072" y="1158478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5220072" y="3271292"/>
            <a:ext cx="144016" cy="1309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5400" cap="flat">
            <a:solidFill>
              <a:srgbClr val="3D8F6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39552" y="1667439"/>
            <a:ext cx="3887788" cy="110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Autofit/>
          </a:bodyPr>
          <a:lstStyle>
            <a:lvl1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all" spc="0" baseline="0">
                <a:ln>
                  <a:noFill/>
                </a:ln>
                <a:solidFill>
                  <a:schemeClr val="bg1">
                    <a:lumMod val="25000"/>
                  </a:schemeClr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/>
            <a:r>
              <a:rPr lang="en-US" cap="none" dirty="0"/>
              <a:t>Click to edit master 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541321" y="3457413"/>
            <a:ext cx="2631079" cy="141859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64088" y="2769858"/>
            <a:ext cx="3168615" cy="2188431"/>
          </a:xfrm>
        </p:spPr>
        <p:txBody>
          <a:bodyPr anchor="t">
            <a:noAutofit/>
          </a:bodyPr>
          <a:lstStyle>
            <a:lvl1pPr>
              <a:defRPr sz="24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58589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32235" y="627319"/>
            <a:ext cx="7358063" cy="40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b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103813" y="1485901"/>
            <a:ext cx="3581401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449583" y="4875609"/>
            <a:ext cx="235905" cy="233662"/>
          </a:xfrm>
          <a:prstGeom prst="rect">
            <a:avLst/>
          </a:prstGeom>
          <a:ln w="12700">
            <a:miter lim="400000"/>
          </a:ln>
        </p:spPr>
        <p:txBody>
          <a:bodyPr wrap="none" lIns="31881" tIns="31881" rIns="31881" bIns="31881">
            <a:spAutoFit/>
          </a:bodyPr>
          <a:lstStyle>
            <a:lvl1pPr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52" r:id="rId10"/>
    <p:sldLayoutId id="2147483653" r:id="rId11"/>
  </p:sldLayoutIdLst>
  <p:transition spd="med"/>
  <p:txStyles>
    <p:titleStyle>
      <a:lvl1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Segoe UI" charset="0"/>
          <a:ea typeface="Segoe UI" charset="0"/>
          <a:cs typeface="Segoe UI" charset="0"/>
          <a:sym typeface="PFDinTextPro-Bold"/>
        </a:defRPr>
      </a:lvl1pPr>
      <a:lvl2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2pPr>
      <a:lvl3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3pPr>
      <a:lvl4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4pPr>
      <a:lvl5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5pPr>
      <a:lvl6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6pPr>
      <a:lvl7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7pPr>
      <a:lvl8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8pPr>
      <a:lvl9pPr marL="0" marR="0" indent="0" algn="l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0" i="0" u="none" strike="noStrike" cap="all" spc="0" baseline="0">
          <a:ln>
            <a:noFill/>
          </a:ln>
          <a:solidFill>
            <a:srgbClr val="505151"/>
          </a:solidFill>
          <a:uFillTx/>
          <a:latin typeface="PFDinTextPro-Bold"/>
          <a:ea typeface="PFDinTextPro-Bold"/>
          <a:cs typeface="PFDinTextPro-Bold"/>
          <a:sym typeface="PFDinTextPro-Bold"/>
        </a:defRPr>
      </a:lvl9pPr>
    </p:titleStyle>
    <p:bodyStyle>
      <a:lvl1pPr marL="278957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557914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836871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115828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1394785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1673742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1952699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2231656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2510613" marR="0" indent="-278957" algn="l" defTabSz="366629" rtl="0" latinLnBrk="0">
        <a:lnSpc>
          <a:spcPct val="100000"/>
        </a:lnSpc>
        <a:spcBef>
          <a:spcPts val="2636"/>
        </a:spcBef>
        <a:spcAft>
          <a:spcPts val="0"/>
        </a:spcAft>
        <a:buClrTx/>
        <a:buSzPct val="7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3666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8E5E-4BF4-7B4E-A719-F2F93F998AF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E27A1-250F-A14C-B4A5-3D582F040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0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724BE1A-E4FE-D448-822B-87DCD010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699542"/>
            <a:ext cx="4856719" cy="39624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033" y="1059582"/>
            <a:ext cx="4812596" cy="1037252"/>
          </a:xfrm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lt-LT" sz="2800" b="1" spc="-150" dirty="0" smtClean="0">
                <a:solidFill>
                  <a:schemeClr val="bg1"/>
                </a:solidFill>
              </a:rPr>
              <a:t>Regioninės priemonės</a:t>
            </a:r>
            <a:endParaRPr lang="en-US" sz="2800" b="1" spc="-150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93075" y="4071141"/>
            <a:ext cx="2526574" cy="336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 smtClean="0">
                <a:solidFill>
                  <a:schemeClr val="bg1"/>
                </a:solidFill>
                <a:latin typeface="Segoe UI Normal" charset="0"/>
              </a:rPr>
              <a:t>Vilnius</a:t>
            </a:r>
            <a:endParaRPr lang="lt-LT" sz="1200" dirty="0">
              <a:solidFill>
                <a:schemeClr val="bg1"/>
              </a:solidFill>
              <a:latin typeface="Segoe UI Normal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774397" y="3556790"/>
            <a:ext cx="3055197" cy="383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ctr">
            <a:normAutofit fontScale="25000" lnSpcReduction="20000"/>
          </a:bodyPr>
          <a:lstStyle>
            <a:lvl1pPr marL="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4572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9144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8288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2860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7432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2004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657600" marR="0" indent="0" algn="ctr" defTabSz="366629" rtl="0" latinLnBrk="0">
              <a:lnSpc>
                <a:spcPct val="100000"/>
              </a:lnSpc>
              <a:spcBef>
                <a:spcPts val="2636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l"/>
            <a:r>
              <a:rPr lang="lt-LT" sz="5600" dirty="0">
                <a:solidFill>
                  <a:schemeClr val="bg1"/>
                </a:solidFill>
              </a:rPr>
              <a:t>Švietimo, mokslo ir sporto </a:t>
            </a:r>
            <a:r>
              <a:rPr lang="lt-LT" sz="5600" dirty="0" smtClean="0">
                <a:solidFill>
                  <a:schemeClr val="bg1"/>
                </a:solidFill>
              </a:rPr>
              <a:t>ministerija Europos Sąjungos paramos koordinavimo departamentas</a:t>
            </a:r>
          </a:p>
          <a:p>
            <a:pPr algn="l"/>
            <a:r>
              <a:rPr lang="lt-LT" sz="5600" dirty="0" smtClean="0">
                <a:solidFill>
                  <a:schemeClr val="bg1"/>
                </a:solidFill>
              </a:rPr>
              <a:t>Algminas Pakalniškis </a:t>
            </a:r>
            <a:endParaRPr lang="lt-LT" sz="5600" dirty="0" smtClean="0">
              <a:solidFill>
                <a:schemeClr val="bg1"/>
              </a:solidFill>
            </a:endParaRPr>
          </a:p>
          <a:p>
            <a:pPr algn="l"/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aveikslėlis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00" y="3875194"/>
            <a:ext cx="1871219" cy="7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quarter" idx="10"/>
          </p:nvPr>
        </p:nvSpPr>
        <p:spPr>
          <a:xfrm>
            <a:off x="4588195" y="1491630"/>
            <a:ext cx="3887788" cy="273630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09.1.3-CPVA-R-724 Mokyklų tinklo efektyvumo didinimas </a:t>
            </a:r>
            <a:r>
              <a:rPr lang="lt-LT" b="1" dirty="0"/>
              <a:t>33 426 500 </a:t>
            </a:r>
            <a:r>
              <a:rPr lang="en-US" b="1" dirty="0" err="1" smtClean="0"/>
              <a:t>eur.</a:t>
            </a:r>
            <a:endParaRPr lang="lt-L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09.1.3-CPVA-R-725 Neformaliojo švietimo infrastruktūros tobulinimas </a:t>
            </a:r>
            <a:r>
              <a:rPr lang="pt-BR" b="1" dirty="0"/>
              <a:t>15 840 103 </a:t>
            </a:r>
            <a:r>
              <a:rPr lang="pt-BR" b="1" dirty="0" smtClean="0"/>
              <a:t>eur.</a:t>
            </a: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/>
              <a:t>09.1.3-CPVA-R-705 Ikimokyklinio ir priešmokyklinio ugdymo prieinamumo didinimas </a:t>
            </a:r>
            <a:r>
              <a:rPr lang="lt-LT" b="1" dirty="0"/>
              <a:t>21 400 </a:t>
            </a:r>
            <a:r>
              <a:rPr lang="lt-LT" b="1" dirty="0" smtClean="0"/>
              <a:t>680</a:t>
            </a:r>
            <a:r>
              <a:rPr lang="en-US" b="1" dirty="0" smtClean="0"/>
              <a:t> </a:t>
            </a:r>
            <a:r>
              <a:rPr lang="en-US" b="1" dirty="0" err="1" smtClean="0"/>
              <a:t>eur.</a:t>
            </a:r>
            <a:endParaRPr lang="lt-L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b="1" dirty="0"/>
              <a:t>Viso 70 667 </a:t>
            </a:r>
            <a:r>
              <a:rPr lang="lt-LT" b="1" dirty="0" smtClean="0"/>
              <a:t>283</a:t>
            </a:r>
            <a:r>
              <a:rPr lang="en-US" b="1" dirty="0" smtClean="0"/>
              <a:t> </a:t>
            </a:r>
            <a:r>
              <a:rPr lang="en-US" b="1" dirty="0" err="1" smtClean="0"/>
              <a:t>eur.</a:t>
            </a:r>
            <a:endParaRPr lang="lt-L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4588195" y="411511"/>
            <a:ext cx="3887788" cy="576064"/>
          </a:xfrm>
        </p:spPr>
        <p:txBody>
          <a:bodyPr/>
          <a:lstStyle/>
          <a:p>
            <a:r>
              <a:rPr lang="en-US" dirty="0" smtClean="0"/>
              <a:t>2014-2020 </a:t>
            </a:r>
            <a:r>
              <a:rPr lang="en-US" dirty="0" err="1" smtClean="0"/>
              <a:t>priemon</a:t>
            </a:r>
            <a:r>
              <a:rPr lang="lt-LT" dirty="0" smtClean="0"/>
              <a:t>ės</a:t>
            </a:r>
            <a:r>
              <a:rPr lang="en-US" dirty="0" smtClean="0"/>
              <a:t>: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3433783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 sz="quarter" idx="10"/>
          </p:nvPr>
        </p:nvSpPr>
        <p:spPr>
          <a:xfrm>
            <a:off x="4588195" y="1491630"/>
            <a:ext cx="3887788" cy="27363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Padidinti </a:t>
            </a:r>
            <a:r>
              <a:rPr lang="lt-LT" dirty="0"/>
              <a:t>ugdymo paslaugų prieinamumą atskirtį patiriantiems vaikams kuriant naujas ikimokyklinio ugdymo vietas </a:t>
            </a:r>
            <a:r>
              <a:rPr lang="lt-LT" dirty="0" smtClean="0"/>
              <a:t>ir infrastruktūrą </a:t>
            </a:r>
            <a:r>
              <a:rPr lang="lt-LT" dirty="0"/>
              <a:t>pritaikant neįgaliesiems efektyviai veikiančiose </a:t>
            </a:r>
            <a:r>
              <a:rPr lang="lt-LT" dirty="0" smtClean="0"/>
              <a:t>mokyklose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/>
              <a:t>Švietimo </a:t>
            </a:r>
            <a:r>
              <a:rPr lang="lt-LT" dirty="0"/>
              <a:t>įstaigų aprūpinimas priemonėmis ir įranga, reikalinga vykdyti visos dienos mokyklos </a:t>
            </a:r>
            <a:r>
              <a:rPr lang="lt-LT" dirty="0" smtClean="0"/>
              <a:t>veiklas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b="1" dirty="0"/>
              <a:t>Viso 67 mln. </a:t>
            </a:r>
            <a:r>
              <a:rPr lang="en-US" b="1" dirty="0" err="1" smtClean="0"/>
              <a:t>eur.</a:t>
            </a:r>
            <a:endParaRPr lang="lt-L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4588195" y="411511"/>
            <a:ext cx="3887788" cy="576064"/>
          </a:xfrm>
        </p:spPr>
        <p:txBody>
          <a:bodyPr/>
          <a:lstStyle/>
          <a:p>
            <a:pPr algn="ctr"/>
            <a:r>
              <a:rPr lang="en-US" dirty="0" smtClean="0"/>
              <a:t>2021-2027 </a:t>
            </a:r>
            <a:r>
              <a:rPr lang="en-US" dirty="0" err="1" smtClean="0"/>
              <a:t>priemon</a:t>
            </a:r>
            <a:r>
              <a:rPr lang="lt-LT" dirty="0" smtClean="0"/>
              <a:t>ės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1600" i="1" dirty="0" err="1" smtClean="0"/>
              <a:t>planas</a:t>
            </a:r>
            <a:r>
              <a:rPr lang="en-US" dirty="0" smtClean="0"/>
              <a:t>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664675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85943"/>
            <a:ext cx="3312368" cy="253559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6662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39552" y="322154"/>
            <a:ext cx="8465034" cy="809436"/>
          </a:xfrm>
        </p:spPr>
        <p:txBody>
          <a:bodyPr>
            <a:noAutofit/>
          </a:bodyPr>
          <a:lstStyle/>
          <a:p>
            <a:r>
              <a:rPr lang="lt-LT" sz="2200" dirty="0">
                <a:solidFill>
                  <a:srgbClr val="3D8F6C"/>
                </a:solidFill>
                <a:sym typeface="PFDinTextPro-Bold"/>
              </a:rPr>
              <a:t>ŠMSM 2021–2027 m. laikotarpio </a:t>
            </a:r>
            <a:r>
              <a:rPr lang="en-GB" sz="2200" dirty="0">
                <a:solidFill>
                  <a:srgbClr val="3D8F6C"/>
                </a:solidFill>
                <a:sym typeface="PFDinTextPro-Bold"/>
              </a:rPr>
              <a:t>l</a:t>
            </a:r>
            <a:r>
              <a:rPr lang="lt-LT" sz="2200" dirty="0" err="1">
                <a:solidFill>
                  <a:srgbClr val="3D8F6C"/>
                </a:solidFill>
                <a:sym typeface="PFDinTextPro-Bold"/>
              </a:rPr>
              <a:t>ėšų</a:t>
            </a:r>
            <a:r>
              <a:rPr lang="lt-LT" sz="2200" dirty="0">
                <a:solidFill>
                  <a:srgbClr val="3D8F6C"/>
                </a:solidFill>
                <a:sym typeface="PFDinTextPro-Bold"/>
              </a:rPr>
              <a:t> (ES+BF) </a:t>
            </a:r>
            <a:r>
              <a:rPr lang="es-ES" sz="2200" dirty="0">
                <a:solidFill>
                  <a:srgbClr val="3D8F6C"/>
                </a:solidFill>
                <a:sym typeface="PFDinTextPro-Bold"/>
              </a:rPr>
              <a:t>palyginimas su </a:t>
            </a:r>
            <a:r>
              <a:rPr lang="en-US" sz="2200" dirty="0">
                <a:solidFill>
                  <a:srgbClr val="3D8F6C"/>
                </a:solidFill>
                <a:sym typeface="PFDinTextPro-Bold"/>
              </a:rPr>
              <a:t>2014</a:t>
            </a:r>
            <a:r>
              <a:rPr lang="lt-LT" sz="2200" dirty="0">
                <a:solidFill>
                  <a:srgbClr val="3D8F6C"/>
                </a:solidFill>
                <a:sym typeface="PFDinTextPro-Bold"/>
              </a:rPr>
              <a:t>–</a:t>
            </a:r>
            <a:r>
              <a:rPr lang="en-US" sz="2200" dirty="0">
                <a:solidFill>
                  <a:srgbClr val="3D8F6C"/>
                </a:solidFill>
                <a:sym typeface="PFDinTextPro-Bold"/>
              </a:rPr>
              <a:t>2020 m. </a:t>
            </a:r>
            <a:r>
              <a:rPr lang="en-US" sz="2200" dirty="0" err="1">
                <a:solidFill>
                  <a:srgbClr val="3D8F6C"/>
                </a:solidFill>
                <a:sym typeface="PFDinTextPro-Bold"/>
              </a:rPr>
              <a:t>laikotarpiu</a:t>
            </a:r>
            <a:endParaRPr lang="lt-LT" sz="2200" dirty="0">
              <a:solidFill>
                <a:srgbClr val="3D8F6C"/>
              </a:solidFill>
              <a:sym typeface="PFDinTextPro-Bold"/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75606"/>
            <a:ext cx="7608564" cy="33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4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7504" y="339502"/>
            <a:ext cx="9036496" cy="4608512"/>
          </a:xfrm>
        </p:spPr>
        <p:txBody>
          <a:bodyPr>
            <a:normAutofit/>
          </a:bodyPr>
          <a:lstStyle/>
          <a:p>
            <a:r>
              <a:rPr lang="lt-LT" sz="2400" dirty="0"/>
              <a:t>Padidinti ugdymo paslaugų prieinamumą atskirtį patiriantiems vaikams kuriant naujas ikimokyklinio ugdymo vietas ir infrastruktūrą pritaikant neįgaliesiems efektyviai veikiančiose </a:t>
            </a:r>
            <a:r>
              <a:rPr lang="lt-LT" sz="2400" dirty="0" smtClean="0"/>
              <a:t>mokyklose (1)</a:t>
            </a:r>
            <a:br>
              <a:rPr lang="lt-LT" sz="2400" dirty="0" smtClean="0"/>
            </a:br>
            <a:r>
              <a:rPr lang="lt-LT" sz="2400" dirty="0" smtClean="0"/>
              <a:t/>
            </a:r>
            <a:br>
              <a:rPr lang="lt-LT" sz="2400" dirty="0" smtClean="0"/>
            </a:br>
            <a:r>
              <a:rPr lang="lt-LT" sz="1400" dirty="0" smtClean="0"/>
              <a:t/>
            </a:r>
            <a:br>
              <a:rPr lang="lt-LT" sz="1400" dirty="0" smtClean="0"/>
            </a:br>
            <a:r>
              <a:rPr lang="lt-LT" sz="1400" dirty="0"/>
              <a:t/>
            </a:r>
            <a:br>
              <a:rPr lang="lt-LT" sz="1400" dirty="0"/>
            </a:br>
            <a:r>
              <a:rPr lang="lt-LT" sz="2000" i="1" dirty="0" smtClean="0"/>
              <a:t>Ikimokyklinio ugdymo ir priežiūros infrastruktūra (</a:t>
            </a:r>
            <a:r>
              <a:rPr lang="en-US" sz="2000" i="1" dirty="0" smtClean="0"/>
              <a:t>22 </a:t>
            </a:r>
            <a:r>
              <a:rPr lang="en-US" sz="2000" i="1" dirty="0" err="1" smtClean="0"/>
              <a:t>mln</a:t>
            </a:r>
            <a:r>
              <a:rPr lang="en-US" sz="2000" i="1" dirty="0" smtClean="0"/>
              <a:t>.</a:t>
            </a:r>
            <a:r>
              <a:rPr lang="lt-LT" sz="2000" i="1" dirty="0" smtClean="0"/>
              <a:t> </a:t>
            </a:r>
            <a:r>
              <a:rPr lang="lt-LT" sz="2000" i="1" dirty="0" err="1" smtClean="0"/>
              <a:t>Eur</a:t>
            </a:r>
            <a:r>
              <a:rPr lang="lt-LT" sz="2000" i="1" dirty="0" smtClean="0"/>
              <a:t>):</a:t>
            </a:r>
            <a:br>
              <a:rPr lang="lt-LT" sz="2000" i="1" dirty="0" smtClean="0"/>
            </a:br>
            <a:r>
              <a:rPr lang="lt-LT" sz="2000" i="1" dirty="0" smtClean="0"/>
              <a:t/>
            </a:r>
            <a:br>
              <a:rPr lang="lt-LT" sz="2000" i="1" dirty="0" smtClean="0"/>
            </a:br>
            <a:r>
              <a:rPr lang="lt-LT" sz="2000" i="1" dirty="0" smtClean="0"/>
              <a:t/>
            </a:r>
            <a:br>
              <a:rPr lang="lt-LT" sz="2000" i="1" dirty="0" smtClean="0"/>
            </a:br>
            <a:r>
              <a:rPr lang="lt-LT" sz="2000" b="0" dirty="0" smtClean="0">
                <a:solidFill>
                  <a:schemeClr val="tx1"/>
                </a:solidFill>
              </a:rPr>
              <a:t>Sukurtų </a:t>
            </a:r>
            <a:r>
              <a:rPr lang="lt-LT" sz="2000" b="0" u="sng" dirty="0" smtClean="0">
                <a:solidFill>
                  <a:schemeClr val="tx1"/>
                </a:solidFill>
              </a:rPr>
              <a:t>naujų</a:t>
            </a:r>
            <a:r>
              <a:rPr lang="lt-LT" sz="2000" b="0" dirty="0" smtClean="0">
                <a:solidFill>
                  <a:schemeClr val="tx1"/>
                </a:solidFill>
              </a:rPr>
              <a:t> ikimokyklinio ugdymo vietų skaičius – </a:t>
            </a:r>
            <a:r>
              <a:rPr lang="lt-LT" sz="2000" dirty="0" smtClean="0">
                <a:solidFill>
                  <a:schemeClr val="tx1"/>
                </a:solidFill>
              </a:rPr>
              <a:t>2140 </a:t>
            </a:r>
            <a:r>
              <a:rPr lang="lt-LT" sz="2000" b="0" dirty="0" smtClean="0">
                <a:solidFill>
                  <a:schemeClr val="tx1"/>
                </a:solidFill>
              </a:rPr>
              <a:t>(SR – 600, VVL – 1540).</a:t>
            </a:r>
            <a:r>
              <a:rPr lang="lt-LT" sz="2000" dirty="0" smtClean="0">
                <a:solidFill>
                  <a:schemeClr val="tx1"/>
                </a:solidFill>
              </a:rPr>
              <a:t/>
            </a:r>
            <a:br>
              <a:rPr lang="lt-LT" sz="2000" dirty="0" smtClean="0">
                <a:solidFill>
                  <a:schemeClr val="tx1"/>
                </a:solidFill>
              </a:rPr>
            </a:br>
            <a:r>
              <a:rPr lang="lt-LT" sz="2000" b="0" dirty="0" smtClean="0">
                <a:solidFill>
                  <a:schemeClr val="tx1"/>
                </a:solidFill>
              </a:rPr>
              <a:t/>
            </a:r>
            <a:br>
              <a:rPr lang="lt-LT" sz="2000" b="0" dirty="0" smtClean="0">
                <a:solidFill>
                  <a:schemeClr val="tx1"/>
                </a:solidFill>
              </a:rPr>
            </a:br>
            <a:r>
              <a:rPr lang="lt-LT" sz="2000" b="0" dirty="0" smtClean="0">
                <a:solidFill>
                  <a:schemeClr val="tx1"/>
                </a:solidFill>
              </a:rPr>
              <a:t>Naujos arba modernizuotos švietimo infrastruktūros mokymo </a:t>
            </a:r>
            <a:r>
              <a:rPr lang="lt-LT" sz="2000" b="0" dirty="0">
                <a:solidFill>
                  <a:schemeClr val="tx1"/>
                </a:solidFill>
              </a:rPr>
              <a:t>klasių talpumas – </a:t>
            </a:r>
            <a:r>
              <a:rPr lang="lt-LT" sz="2000" dirty="0">
                <a:solidFill>
                  <a:schemeClr val="tx1"/>
                </a:solidFill>
              </a:rPr>
              <a:t>12680 </a:t>
            </a:r>
            <a:r>
              <a:rPr lang="lt-LT" sz="2000" b="0" dirty="0">
                <a:solidFill>
                  <a:schemeClr val="tx1"/>
                </a:solidFill>
              </a:rPr>
              <a:t>(SR – 2400, VVL – 10280</a:t>
            </a:r>
            <a:r>
              <a:rPr lang="lt-LT" sz="2000" b="0" dirty="0" smtClean="0">
                <a:solidFill>
                  <a:schemeClr val="tx1"/>
                </a:solidFill>
              </a:rPr>
              <a:t>).</a:t>
            </a:r>
            <a:br>
              <a:rPr lang="lt-LT" sz="2000" b="0" dirty="0" smtClean="0">
                <a:solidFill>
                  <a:schemeClr val="tx1"/>
                </a:solidFill>
              </a:rPr>
            </a:br>
            <a:r>
              <a:rPr lang="lt-LT" sz="2000" b="0" dirty="0">
                <a:solidFill>
                  <a:schemeClr val="tx1"/>
                </a:solidFill>
              </a:rPr>
              <a:t/>
            </a:r>
            <a:br>
              <a:rPr lang="lt-LT" sz="2000" b="0" dirty="0">
                <a:solidFill>
                  <a:schemeClr val="tx1"/>
                </a:solidFill>
              </a:rPr>
            </a:br>
            <a:r>
              <a:rPr lang="lt-LT" sz="2000" b="0" dirty="0" smtClean="0">
                <a:solidFill>
                  <a:schemeClr val="tx1"/>
                </a:solidFill>
              </a:rPr>
              <a:t>Naujos </a:t>
            </a:r>
            <a:r>
              <a:rPr lang="lt-LT" sz="2000" b="0" dirty="0">
                <a:solidFill>
                  <a:schemeClr val="tx1"/>
                </a:solidFill>
              </a:rPr>
              <a:t>arba modernizuotos švietimo infrastruktūros naudotojų skaičius per </a:t>
            </a:r>
            <a:r>
              <a:rPr lang="lt-LT" sz="2000" b="0" dirty="0" smtClean="0">
                <a:solidFill>
                  <a:schemeClr val="tx1"/>
                </a:solidFill>
              </a:rPr>
              <a:t>metus – </a:t>
            </a:r>
            <a:r>
              <a:rPr lang="lt-LT" sz="2000" dirty="0" smtClean="0">
                <a:solidFill>
                  <a:schemeClr val="tx1"/>
                </a:solidFill>
              </a:rPr>
              <a:t>10260 </a:t>
            </a:r>
            <a:r>
              <a:rPr lang="lt-LT" sz="2000" b="0" dirty="0" smtClean="0">
                <a:solidFill>
                  <a:schemeClr val="tx1"/>
                </a:solidFill>
              </a:rPr>
              <a:t>(SR – 2040, VVL – 8220).</a:t>
            </a:r>
            <a:r>
              <a:rPr lang="lt-LT" sz="2000" dirty="0" smtClean="0">
                <a:solidFill>
                  <a:schemeClr val="tx1"/>
                </a:solidFill>
              </a:rPr>
              <a:t/>
            </a:r>
            <a:br>
              <a:rPr lang="lt-LT" sz="2000" dirty="0" smtClean="0">
                <a:solidFill>
                  <a:schemeClr val="tx1"/>
                </a:solidFill>
              </a:rPr>
            </a:br>
            <a:r>
              <a:rPr lang="lt-LT" sz="1400" dirty="0"/>
              <a:t/>
            </a:r>
            <a:br>
              <a:rPr lang="lt-LT" sz="1400" dirty="0"/>
            </a:br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00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/>
          <p:cNvSpPr txBox="1">
            <a:spLocks/>
          </p:cNvSpPr>
          <p:nvPr/>
        </p:nvSpPr>
        <p:spPr>
          <a:xfrm>
            <a:off x="179512" y="534988"/>
            <a:ext cx="9036496" cy="460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1881" tIns="31881" rIns="31881" bIns="31881" anchor="t">
            <a:normAutofit fontScale="90000" lnSpcReduction="20000"/>
          </a:bodyPr>
          <a:lstStyle>
            <a:lvl1pPr marL="0" marR="0" indent="0" algn="l" defTabSz="366629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3D8F6C"/>
                </a:solidFill>
                <a:uFillTx/>
                <a:latin typeface="Segoe UI" charset="0"/>
                <a:ea typeface="Segoe UI" charset="0"/>
                <a:cs typeface="Segoe UI" charset="0"/>
                <a:sym typeface="PFDinTextPro-Bold"/>
              </a:defRPr>
            </a:lvl1pPr>
            <a:lvl2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2pPr>
            <a:lvl3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3pPr>
            <a:lvl4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4pPr>
            <a:lvl5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5pPr>
            <a:lvl6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6pPr>
            <a:lvl7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7pPr>
            <a:lvl8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8pPr>
            <a:lvl9pPr marL="0" marR="0" indent="0" algn="l" defTabSz="36662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all" spc="0" baseline="0">
                <a:ln>
                  <a:noFill/>
                </a:ln>
                <a:solidFill>
                  <a:srgbClr val="505151"/>
                </a:solidFill>
                <a:uFillTx/>
                <a:latin typeface="PFDinTextPro-Bold"/>
                <a:ea typeface="PFDinTextPro-Bold"/>
                <a:cs typeface="PFDinTextPro-Bold"/>
                <a:sym typeface="PFDinTextPro-Bold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lt-LT" sz="2400" dirty="0" smtClean="0"/>
              <a:t>Padidinti ugdymo paslaugų prieinamumą atskirtį patiriantiems vaikams kuriant naujas ikimokyklinio ugdymo vietas ir infrastruktūrą pritaikant neįgaliesiems efektyviai veikiančiose mokyklose (2)</a:t>
            </a:r>
            <a:r>
              <a:rPr lang="lt-LT" sz="1400" dirty="0" smtClean="0"/>
              <a:t/>
            </a:r>
            <a:br>
              <a:rPr lang="lt-LT" sz="1400" dirty="0" smtClean="0"/>
            </a:br>
            <a:r>
              <a:rPr lang="lt-LT" sz="2000" b="0" dirty="0" smtClean="0">
                <a:solidFill>
                  <a:schemeClr val="tx1"/>
                </a:solidFill>
              </a:rPr>
              <a:t/>
            </a:r>
            <a:br>
              <a:rPr lang="lt-LT" sz="2000" b="0" dirty="0" smtClean="0">
                <a:solidFill>
                  <a:schemeClr val="tx1"/>
                </a:solidFill>
              </a:rPr>
            </a:br>
            <a:r>
              <a:rPr lang="lt-LT" sz="2000" i="1" dirty="0" smtClean="0"/>
              <a:t>Pradinio ir vidurinio ugdymo infrastruktūra (</a:t>
            </a:r>
            <a:r>
              <a:rPr lang="en-US" sz="2000" i="1" dirty="0" smtClean="0"/>
              <a:t>22 </a:t>
            </a:r>
            <a:r>
              <a:rPr lang="en-US" sz="2000" i="1" dirty="0" err="1" smtClean="0"/>
              <a:t>mln</a:t>
            </a:r>
            <a:r>
              <a:rPr lang="en-US" sz="2000" i="1" dirty="0" smtClean="0"/>
              <a:t>. </a:t>
            </a:r>
            <a:r>
              <a:rPr lang="lt-LT" sz="2000" i="1" dirty="0" err="1" smtClean="0"/>
              <a:t>Eur</a:t>
            </a:r>
            <a:r>
              <a:rPr lang="lt-LT" sz="2000" i="1" dirty="0" smtClean="0"/>
              <a:t>):</a:t>
            </a:r>
            <a:br>
              <a:rPr lang="lt-LT" sz="2000" i="1" dirty="0" smtClean="0"/>
            </a:br>
            <a:r>
              <a:rPr lang="lt-LT" sz="2000" i="1" dirty="0" smtClean="0"/>
              <a:t/>
            </a:r>
            <a:br>
              <a:rPr lang="lt-LT" sz="2000" i="1" dirty="0" smtClean="0"/>
            </a:br>
            <a:r>
              <a:rPr lang="lt-LT" sz="2000" b="0" dirty="0" smtClean="0">
                <a:solidFill>
                  <a:schemeClr val="tx1"/>
                </a:solidFill>
              </a:rPr>
              <a:t>Mokyklos, kuriose buvo įdiegtos universalaus dizaino ir kitos inžinerinės priemonės pritaikant aplinką asmenims turintiems negalią – </a:t>
            </a:r>
            <a:r>
              <a:rPr lang="lt-LT" sz="2000" dirty="0" smtClean="0">
                <a:solidFill>
                  <a:schemeClr val="tx1"/>
                </a:solidFill>
              </a:rPr>
              <a:t>53</a:t>
            </a:r>
            <a:r>
              <a:rPr lang="lt-LT" sz="2000" b="0" dirty="0" smtClean="0">
                <a:solidFill>
                  <a:schemeClr val="tx1"/>
                </a:solidFill>
              </a:rPr>
              <a:t> (SR – 7, VVL – 46).</a:t>
            </a:r>
          </a:p>
          <a:p>
            <a:pPr hangingPunct="1">
              <a:lnSpc>
                <a:spcPct val="100000"/>
              </a:lnSpc>
            </a:pPr>
            <a:r>
              <a:rPr lang="lt-LT" sz="2000" b="0" dirty="0" smtClean="0">
                <a:solidFill>
                  <a:schemeClr val="tx1"/>
                </a:solidFill>
              </a:rPr>
              <a:t/>
            </a:r>
            <a:br>
              <a:rPr lang="lt-LT" sz="2000" b="0" dirty="0" smtClean="0">
                <a:solidFill>
                  <a:schemeClr val="tx1"/>
                </a:solidFill>
              </a:rPr>
            </a:br>
            <a:r>
              <a:rPr lang="lt-LT" sz="2000" b="0" dirty="0" smtClean="0">
                <a:solidFill>
                  <a:schemeClr val="tx1"/>
                </a:solidFill>
              </a:rPr>
              <a:t>Mokyklų, kuriose  buvo įdiegtos universalaus dizaino ir kitos inžinerinės priemonės, aplinką pritaikant asmenims: </a:t>
            </a:r>
            <a:r>
              <a:rPr lang="lt-LT" sz="2000" dirty="0" smtClean="0">
                <a:solidFill>
                  <a:schemeClr val="tx1"/>
                </a:solidFill>
              </a:rPr>
              <a:t>SR – 16,7%, VVL – 15,3%.</a:t>
            </a:r>
          </a:p>
          <a:p>
            <a:pPr hangingPunct="1">
              <a:lnSpc>
                <a:spcPct val="100000"/>
              </a:lnSpc>
            </a:pPr>
            <a:r>
              <a:rPr lang="lt-LT" sz="2000" b="0" dirty="0" smtClean="0">
                <a:solidFill>
                  <a:schemeClr val="tx1"/>
                </a:solidFill>
              </a:rPr>
              <a:t/>
            </a:r>
            <a:br>
              <a:rPr lang="lt-LT" sz="2000" b="0" dirty="0" smtClean="0">
                <a:solidFill>
                  <a:schemeClr val="tx1"/>
                </a:solidFill>
              </a:rPr>
            </a:br>
            <a:r>
              <a:rPr lang="lt-LT" sz="2000" b="0" dirty="0" smtClean="0">
                <a:solidFill>
                  <a:schemeClr val="tx1"/>
                </a:solidFill>
              </a:rPr>
              <a:t>Naujos arba modernizuotos švietimo infrastruktūros mokymo klasių talpumas – </a:t>
            </a:r>
            <a:r>
              <a:rPr lang="lt-LT" sz="2000" dirty="0" smtClean="0">
                <a:solidFill>
                  <a:schemeClr val="tx1"/>
                </a:solidFill>
              </a:rPr>
              <a:t>28030 </a:t>
            </a:r>
            <a:r>
              <a:rPr lang="lt-LT" sz="2000" b="0" dirty="0" smtClean="0">
                <a:solidFill>
                  <a:schemeClr val="tx1"/>
                </a:solidFill>
              </a:rPr>
              <a:t>(SR – 4220, VVL – 23810).</a:t>
            </a:r>
          </a:p>
          <a:p>
            <a:pPr hangingPunct="1">
              <a:lnSpc>
                <a:spcPct val="100000"/>
              </a:lnSpc>
            </a:pPr>
            <a:r>
              <a:rPr lang="lt-LT" sz="2000" dirty="0" smtClean="0">
                <a:solidFill>
                  <a:schemeClr val="tx1"/>
                </a:solidFill>
              </a:rPr>
              <a:t/>
            </a:r>
            <a:br>
              <a:rPr lang="lt-LT" sz="2000" dirty="0" smtClean="0">
                <a:solidFill>
                  <a:schemeClr val="tx1"/>
                </a:solidFill>
              </a:rPr>
            </a:br>
            <a:r>
              <a:rPr lang="lt-LT" sz="2000" b="0" dirty="0" smtClean="0">
                <a:solidFill>
                  <a:schemeClr val="tx1"/>
                </a:solidFill>
              </a:rPr>
              <a:t>Naujos arba modernizuotos švietimo infrastruktūros naudotojų skaičius per metus – </a:t>
            </a:r>
            <a:r>
              <a:rPr lang="lt-LT" sz="2000" dirty="0" smtClean="0">
                <a:solidFill>
                  <a:schemeClr val="tx1"/>
                </a:solidFill>
              </a:rPr>
              <a:t>22640 </a:t>
            </a:r>
            <a:r>
              <a:rPr lang="lt-LT" sz="2000" b="0" dirty="0" smtClean="0">
                <a:solidFill>
                  <a:schemeClr val="tx1"/>
                </a:solidFill>
              </a:rPr>
              <a:t>(SR – 3590, VVL – 19050).</a:t>
            </a:r>
            <a:r>
              <a:rPr lang="lt-LT" sz="2000" dirty="0" smtClean="0"/>
              <a:t/>
            </a:r>
            <a:br>
              <a:rPr lang="lt-LT" sz="2000" dirty="0" smtClean="0"/>
            </a:br>
            <a:r>
              <a:rPr lang="lt-LT" sz="1400" dirty="0" smtClean="0"/>
              <a:t/>
            </a:r>
            <a:br>
              <a:rPr lang="lt-LT" sz="1400" dirty="0" smtClean="0"/>
            </a:br>
            <a:endParaRPr lang="lt-L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754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107505" y="411510"/>
            <a:ext cx="892899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lt-LT" sz="2400" b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Švietimo įstaigų aprūpinimas priemonėmis ir įranga, reikalinga vykdyti visos dienos mokyklos veiklas (tik VVL)</a:t>
            </a:r>
            <a:r>
              <a:rPr lang="lt-LT" sz="1800" b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/>
            </a:r>
            <a:br>
              <a:rPr lang="lt-LT" sz="1800" b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</a:br>
            <a:r>
              <a:rPr lang="lt-LT" sz="1400" b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/>
            </a:r>
            <a:br>
              <a:rPr lang="lt-LT" sz="1400" b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</a:br>
            <a:r>
              <a:rPr lang="lt-LT" sz="1800" b="1" i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Ikimokyklinio ugdymo ir priežiūros infrastruktūra (5 </a:t>
            </a:r>
            <a:r>
              <a:rPr lang="en-US" sz="1800" b="1" i="1" dirty="0" err="1" smtClean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mln</a:t>
            </a:r>
            <a:r>
              <a:rPr lang="en-US" sz="1800" b="1" i="1" dirty="0" smtClean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.</a:t>
            </a:r>
            <a:r>
              <a:rPr lang="lt-LT" sz="1800" b="1" i="1" dirty="0" smtClean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 </a:t>
            </a:r>
            <a:r>
              <a:rPr lang="lt-LT" sz="1800" b="1" i="1" dirty="0" err="1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Eur</a:t>
            </a:r>
            <a:r>
              <a:rPr lang="lt-LT" sz="1800" b="1" i="1" dirty="0" smtClean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):</a:t>
            </a:r>
          </a:p>
          <a:p>
            <a:pPr algn="l"/>
            <a:r>
              <a:rPr lang="lt-LT" sz="1800" b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/>
            </a:r>
            <a:br>
              <a:rPr lang="lt-LT" sz="1800" b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</a:b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>Švietimo įstaigos, kuriose sukurta visos dienos mokyklos veikloms vykdyti skirta infrastruktūra – </a:t>
            </a:r>
            <a:r>
              <a:rPr lang="lt-LT" sz="1800" b="1" dirty="0">
                <a:latin typeface="Segoe UI" charset="0"/>
                <a:cs typeface="Segoe UI" charset="0"/>
                <a:sym typeface="PFDinTextPro-Bold"/>
              </a:rPr>
              <a:t>24</a:t>
            </a:r>
            <a:r>
              <a:rPr lang="lt-LT" sz="1800" b="1" dirty="0" smtClean="0">
                <a:latin typeface="Segoe UI" charset="0"/>
                <a:cs typeface="Segoe UI" charset="0"/>
                <a:sym typeface="PFDinTextPro-Bold"/>
              </a:rPr>
              <a:t>.</a:t>
            </a: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/>
            </a:r>
            <a:br>
              <a:rPr lang="lt-LT" sz="1800" dirty="0">
                <a:latin typeface="Segoe UI" charset="0"/>
                <a:cs typeface="Segoe UI" charset="0"/>
                <a:sym typeface="PFDinTextPro-Bold"/>
              </a:rPr>
            </a:b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>Mokinių besinaudojančių sukurta visos dienos mokyklos infrastruktūra skaičius – </a:t>
            </a:r>
            <a:r>
              <a:rPr lang="lt-LT" sz="1800" b="1" dirty="0">
                <a:latin typeface="Segoe UI" charset="0"/>
                <a:cs typeface="Segoe UI" charset="0"/>
                <a:sym typeface="PFDinTextPro-Bold"/>
              </a:rPr>
              <a:t>960.</a:t>
            </a: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/>
            </a:r>
            <a:br>
              <a:rPr lang="lt-LT" sz="1800" dirty="0">
                <a:latin typeface="Segoe UI" charset="0"/>
                <a:cs typeface="Segoe UI" charset="0"/>
                <a:sym typeface="PFDinTextPro-Bold"/>
              </a:rPr>
            </a:b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>Naujos arba modernizuotos švietimo infrastruktūros mokymo klasių talpumas – </a:t>
            </a:r>
            <a:r>
              <a:rPr lang="lt-LT" sz="1800" b="1" dirty="0">
                <a:latin typeface="Segoe UI" charset="0"/>
                <a:cs typeface="Segoe UI" charset="0"/>
                <a:sym typeface="PFDinTextPro-Bold"/>
              </a:rPr>
              <a:t>4800.</a:t>
            </a: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/>
            </a:r>
            <a:br>
              <a:rPr lang="lt-LT" sz="1800" dirty="0">
                <a:latin typeface="Segoe UI" charset="0"/>
                <a:cs typeface="Segoe UI" charset="0"/>
                <a:sym typeface="PFDinTextPro-Bold"/>
              </a:rPr>
            </a:b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/>
            </a:r>
            <a:br>
              <a:rPr lang="lt-LT" sz="1800" dirty="0">
                <a:latin typeface="Segoe UI" charset="0"/>
                <a:cs typeface="Segoe UI" charset="0"/>
                <a:sym typeface="PFDinTextPro-Bold"/>
              </a:rPr>
            </a:br>
            <a:r>
              <a:rPr lang="lt-LT" sz="1800" b="1" i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Pradinio ir vidurinio ugdymo infrastruktūra </a:t>
            </a:r>
            <a:r>
              <a:rPr lang="lt-LT" sz="1800" b="1" i="1" dirty="0" smtClean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(</a:t>
            </a:r>
            <a:r>
              <a:rPr lang="en-US" sz="1800" b="1" i="1" dirty="0" smtClean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18 </a:t>
            </a:r>
            <a:r>
              <a:rPr lang="en-US" sz="1800" b="1" i="1" dirty="0" err="1" smtClean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mln</a:t>
            </a:r>
            <a:r>
              <a:rPr lang="en-US" sz="1800" b="1" i="1" dirty="0" smtClean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. </a:t>
            </a:r>
            <a:r>
              <a:rPr lang="lt-LT" sz="1800" b="1" i="1" dirty="0" err="1" smtClean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Eur</a:t>
            </a:r>
            <a:r>
              <a:rPr lang="lt-LT" sz="1800" b="1" i="1" dirty="0" smtClean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>):</a:t>
            </a:r>
          </a:p>
          <a:p>
            <a:pPr algn="l"/>
            <a:r>
              <a:rPr lang="lt-LT" sz="1800" b="1" i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  <a:t/>
            </a:r>
            <a:br>
              <a:rPr lang="lt-LT" sz="1800" b="1" i="1" dirty="0">
                <a:solidFill>
                  <a:srgbClr val="3D8F6C"/>
                </a:solidFill>
                <a:latin typeface="Segoe UI" charset="0"/>
                <a:cs typeface="Segoe UI" charset="0"/>
                <a:sym typeface="PFDinTextPro-Bold"/>
              </a:rPr>
            </a:b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>Švietimo įstaigos, kuriose sukurta visos dienos mokyklos veikloms vykdyti skirta infrastruktūra – </a:t>
            </a:r>
            <a:r>
              <a:rPr lang="lt-LT" sz="1800" b="1" dirty="0">
                <a:latin typeface="Segoe UI" charset="0"/>
                <a:cs typeface="Segoe UI" charset="0"/>
                <a:sym typeface="PFDinTextPro-Bold"/>
              </a:rPr>
              <a:t>96.</a:t>
            </a: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/>
            </a:r>
            <a:br>
              <a:rPr lang="lt-LT" sz="1800" dirty="0">
                <a:latin typeface="Segoe UI" charset="0"/>
                <a:cs typeface="Segoe UI" charset="0"/>
                <a:sym typeface="PFDinTextPro-Bold"/>
              </a:rPr>
            </a:b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>Mokinių besinaudojančių sukurta visos dienos mokyklos infrastruktūra skaičius – </a:t>
            </a:r>
            <a:r>
              <a:rPr lang="lt-LT" sz="1800" b="1" dirty="0">
                <a:latin typeface="Segoe UI" charset="0"/>
                <a:cs typeface="Segoe UI" charset="0"/>
                <a:sym typeface="PFDinTextPro-Bold"/>
              </a:rPr>
              <a:t>3840.</a:t>
            </a: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/>
            </a:r>
            <a:br>
              <a:rPr lang="lt-LT" sz="1800" dirty="0">
                <a:latin typeface="Segoe UI" charset="0"/>
                <a:cs typeface="Segoe UI" charset="0"/>
                <a:sym typeface="PFDinTextPro-Bold"/>
              </a:rPr>
            </a:br>
            <a:r>
              <a:rPr lang="lt-LT" sz="1800" dirty="0">
                <a:latin typeface="Segoe UI" charset="0"/>
                <a:cs typeface="Segoe UI" charset="0"/>
                <a:sym typeface="PFDinTextPro-Bold"/>
              </a:rPr>
              <a:t>Naujos arba modernizuotos švietimo infrastruktūros mokymo klasių talpumas – </a:t>
            </a:r>
            <a:r>
              <a:rPr lang="lt-LT" sz="1800" b="1" dirty="0">
                <a:latin typeface="Segoe UI" charset="0"/>
                <a:cs typeface="Segoe UI" charset="0"/>
                <a:sym typeface="PFDinTextPro-Bold"/>
              </a:rPr>
              <a:t>19200.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97926796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1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868373"/>
            <a:ext cx="3581400" cy="1406764"/>
          </a:xfrm>
        </p:spPr>
      </p:pic>
    </p:spTree>
    <p:extLst>
      <p:ext uri="{BB962C8B-B14F-4D97-AF65-F5344CB8AC3E}">
        <p14:creationId xmlns:p14="http://schemas.microsoft.com/office/powerpoint/2010/main" val="9919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EDEDED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17735</TotalTime>
  <Words>179</Words>
  <Application>Microsoft Office PowerPoint</Application>
  <PresentationFormat>Demonstracija ekrane (16:9)</PresentationFormat>
  <Paragraphs>22</Paragraphs>
  <Slides>8</Slides>
  <Notes>2</Notes>
  <HiddenSlides>0</HiddenSlides>
  <MMClips>0</MMClips>
  <ScaleCrop>false</ScaleCrop>
  <HeadingPairs>
    <vt:vector size="6" baseType="variant">
      <vt:variant>
        <vt:lpstr>Naudojami šriftai</vt:lpstr>
      </vt:variant>
      <vt:variant>
        <vt:i4>9</vt:i4>
      </vt:variant>
      <vt:variant>
        <vt:lpstr>Tema</vt:lpstr>
      </vt:variant>
      <vt:variant>
        <vt:i4>3</vt:i4>
      </vt:variant>
      <vt:variant>
        <vt:lpstr>Skaidrių pavadinimai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Helvetica Light</vt:lpstr>
      <vt:lpstr>Helvetica Neue</vt:lpstr>
      <vt:lpstr>PFDinTextPro-Bold</vt:lpstr>
      <vt:lpstr>Segoe UI</vt:lpstr>
      <vt:lpstr>Segoe UI Normal</vt:lpstr>
      <vt:lpstr>White</vt:lpstr>
      <vt:lpstr>Custom Design</vt:lpstr>
      <vt:lpstr>1_Custom Design</vt:lpstr>
      <vt:lpstr>Regioninės priemonės</vt:lpstr>
      <vt:lpstr>2014-2020 priemonės:</vt:lpstr>
      <vt:lpstr>2021-2027 priemonės: (planas)</vt:lpstr>
      <vt:lpstr>ŠMSM 2021–2027 m. laikotarpio lėšų (ES+BF) palyginimas su 2014–2020 m. laikotarpiu</vt:lpstr>
      <vt:lpstr>Padidinti ugdymo paslaugų prieinamumą atskirtį patiriantiems vaikams kuriant naujas ikimokyklinio ugdymo vietas ir infrastruktūrą pritaikant neįgaliesiems efektyviai veikiančiose mokyklose (1)    Ikimokyklinio ugdymo ir priežiūros infrastruktūra (22 mln. Eur):   Sukurtų naujų ikimokyklinio ugdymo vietų skaičius – 2140 (SR – 600, VVL – 1540).  Naujos arba modernizuotos švietimo infrastruktūros mokymo klasių talpumas – 12680 (SR – 2400, VVL – 10280).  Naujos arba modernizuotos švietimo infrastruktūros naudotojų skaičius per metus – 10260 (SR – 2040, VVL – 8220).  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Linas Damanskis</dc:creator>
  <cp:lastModifiedBy>Pakalniskis Algminas | ŠMSM</cp:lastModifiedBy>
  <cp:revision>324</cp:revision>
  <cp:lastPrinted>2021-05-10T14:25:00Z</cp:lastPrinted>
  <dcterms:modified xsi:type="dcterms:W3CDTF">2021-11-18T08:37:33Z</dcterms:modified>
</cp:coreProperties>
</file>