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 id="2147483656" r:id="rId2"/>
  </p:sldMasterIdLst>
  <p:notesMasterIdLst>
    <p:notesMasterId r:id="rId57"/>
  </p:notesMasterIdLst>
  <p:sldIdLst>
    <p:sldId id="260" r:id="rId3"/>
    <p:sldId id="875" r:id="rId4"/>
    <p:sldId id="874" r:id="rId5"/>
    <p:sldId id="274" r:id="rId6"/>
    <p:sldId id="877" r:id="rId7"/>
    <p:sldId id="881" r:id="rId8"/>
    <p:sldId id="866" r:id="rId9"/>
    <p:sldId id="878" r:id="rId10"/>
    <p:sldId id="899" r:id="rId11"/>
    <p:sldId id="879" r:id="rId12"/>
    <p:sldId id="882" r:id="rId13"/>
    <p:sldId id="900" r:id="rId14"/>
    <p:sldId id="883" r:id="rId15"/>
    <p:sldId id="885" r:id="rId16"/>
    <p:sldId id="884" r:id="rId17"/>
    <p:sldId id="886" r:id="rId18"/>
    <p:sldId id="887" r:id="rId19"/>
    <p:sldId id="888" r:id="rId20"/>
    <p:sldId id="889" r:id="rId21"/>
    <p:sldId id="890" r:id="rId22"/>
    <p:sldId id="891" r:id="rId23"/>
    <p:sldId id="892" r:id="rId24"/>
    <p:sldId id="893" r:id="rId25"/>
    <p:sldId id="894" r:id="rId26"/>
    <p:sldId id="895" r:id="rId27"/>
    <p:sldId id="896" r:id="rId28"/>
    <p:sldId id="897" r:id="rId29"/>
    <p:sldId id="898" r:id="rId30"/>
    <p:sldId id="872" r:id="rId31"/>
    <p:sldId id="259" r:id="rId32"/>
    <p:sldId id="921" r:id="rId33"/>
    <p:sldId id="901" r:id="rId34"/>
    <p:sldId id="904" r:id="rId35"/>
    <p:sldId id="902" r:id="rId36"/>
    <p:sldId id="905" r:id="rId37"/>
    <p:sldId id="903" r:id="rId38"/>
    <p:sldId id="906" r:id="rId39"/>
    <p:sldId id="907" r:id="rId40"/>
    <p:sldId id="923" r:id="rId41"/>
    <p:sldId id="911" r:id="rId42"/>
    <p:sldId id="912" r:id="rId43"/>
    <p:sldId id="913" r:id="rId44"/>
    <p:sldId id="914" r:id="rId45"/>
    <p:sldId id="916" r:id="rId46"/>
    <p:sldId id="917" r:id="rId47"/>
    <p:sldId id="918" r:id="rId48"/>
    <p:sldId id="915" r:id="rId49"/>
    <p:sldId id="919" r:id="rId50"/>
    <p:sldId id="908" r:id="rId51"/>
    <p:sldId id="920" r:id="rId52"/>
    <p:sldId id="909" r:id="rId53"/>
    <p:sldId id="910" r:id="rId54"/>
    <p:sldId id="922" r:id="rId55"/>
    <p:sldId id="256" r:id="rId5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yna Karol"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29650-5416-4D86-B546-0D70C012F4E2}" v="282" dt="2025-01-03T10:17:30.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0"/>
  </p:normalViewPr>
  <p:slideViewPr>
    <p:cSldViewPr snapToGrid="0" snapToObjects="1">
      <p:cViewPr varScale="1">
        <p:scale>
          <a:sx n="98" d="100"/>
          <a:sy n="98" d="100"/>
        </p:scale>
        <p:origin x="931"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272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78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a:t>
            </a:fld>
            <a:endParaRPr/>
          </a:p>
        </p:txBody>
      </p:sp>
    </p:spTree>
    <p:extLst>
      <p:ext uri="{BB962C8B-B14F-4D97-AF65-F5344CB8AC3E}">
        <p14:creationId xmlns:p14="http://schemas.microsoft.com/office/powerpoint/2010/main" val="1987496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3</a:t>
            </a:fld>
            <a:endParaRPr/>
          </a:p>
        </p:txBody>
      </p:sp>
    </p:spTree>
    <p:extLst>
      <p:ext uri="{BB962C8B-B14F-4D97-AF65-F5344CB8AC3E}">
        <p14:creationId xmlns:p14="http://schemas.microsoft.com/office/powerpoint/2010/main" val="2108084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6CF10A90-447B-996B-3CA2-1C39C3292AAC}"/>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49038E82-34D3-03C8-6000-58EB30727B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15CFA89A-43BD-E8BC-8A63-7309C174A1C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7C6AFBB4-06BF-365A-09B8-6456CC162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6</a:t>
            </a:fld>
            <a:endParaRPr/>
          </a:p>
        </p:txBody>
      </p:sp>
    </p:spTree>
    <p:extLst>
      <p:ext uri="{BB962C8B-B14F-4D97-AF65-F5344CB8AC3E}">
        <p14:creationId xmlns:p14="http://schemas.microsoft.com/office/powerpoint/2010/main" val="3093507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722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A2741AFC-C108-C5E1-9CA9-CC16F5319DEA}"/>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7A5D7242-5E8D-29F1-3E3D-590CC9EB789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4C00F7A9-54AF-ACB7-ADDA-D7820A02E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6CDFCC54-D563-6753-AEC7-4EC2A92DF4C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502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57695FDA-7E47-82F7-E3B5-37EDB2CA39F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89D6E04F-C121-C578-8357-2977C6BF2FA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9E9D5CD8-619F-BDD2-3292-F0D5673797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052D052-7F39-9AA9-7ED0-C3BBE2DE0B9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64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EB52C038-57F4-0E05-5734-F179153C81FD}"/>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90412A7D-4137-01F6-78E9-0AA3795184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CA059612-FEFE-1DC0-31F6-F59454F04C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E83EC1AA-10E0-BA05-018B-AD16615E54F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27</a:t>
            </a:fld>
            <a:endParaRPr/>
          </a:p>
        </p:txBody>
      </p:sp>
    </p:spTree>
    <p:extLst>
      <p:ext uri="{BB962C8B-B14F-4D97-AF65-F5344CB8AC3E}">
        <p14:creationId xmlns:p14="http://schemas.microsoft.com/office/powerpoint/2010/main" val="1571438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7DC8301-50DD-F07E-1BFF-40898C28D83C}"/>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FDDD6D03-F24F-DBB3-000E-FFB14814265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AFC80D76-A2EF-2E9D-391D-E9444102F1C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9D2E22BA-45EA-60EF-5A4E-A31B07CADA4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264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84e7dd6342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284e7dd6342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F02810D0-5F50-0BFB-5AC0-274D21198C94}"/>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56A1EAC7-6513-7834-6FDE-AA0F719F407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240ECC9B-97A1-4DD5-4D49-B2AC797566C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96155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286E3E7E-7410-2090-64B1-D3B81AC452C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6213307E-166F-081C-5BEC-4A9DC5FF28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2DE1AEA3-4FF3-D326-966E-070366BFED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ED5B1354-74C4-6526-2B6A-3D96EEF5FDA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616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251EE56A-2FC3-BA17-8DCA-50CC8859D443}"/>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67917940-9693-9FE7-5FA2-9024562C20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A920DDA5-47CF-2DEB-5F15-C6318F15619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7748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8C52330-81D9-8591-6771-D57D267FD92E}"/>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13D13D31-392A-C6DF-BEC3-85D3DC0335E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DDC85322-02B3-6566-0897-136D4016445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24E1124C-EFC1-B1BC-8774-25E0F04F31E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5990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CF14D7B8-6988-F1AD-ACFF-A9D62DF38F80}"/>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BF6EFB95-79F5-B5C5-D13A-3940BFD330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22AD2227-8A68-B645-51AB-3509CDE1D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6458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5748593-6339-ADFB-C90E-A3D4E3814A8E}"/>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3C4B41B7-B6F7-F5B4-2468-65B640AE16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7E61EBAF-8D9B-DB59-1BC6-52672CAE1CF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A079B0A0-8B22-1040-D281-58391E5649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ru-RU"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161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802FF268-4A4D-1883-EA0B-8B7687DA0667}"/>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D168640D-E229-8168-90C9-FB956935DFF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FF07F334-A97A-09BE-07F9-D2E66327F73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7064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4C990D86-81BA-F82F-8F7F-D4D29A30A268}"/>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0CA3B098-C2DC-D9F4-B44A-61BF58AEC5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79B5090B-1370-81B4-7EF0-AC102BD336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2FB6262B-6458-A3D6-C582-7C972C1DF9D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38</a:t>
            </a:fld>
            <a:endParaRPr/>
          </a:p>
        </p:txBody>
      </p:sp>
    </p:spTree>
    <p:extLst>
      <p:ext uri="{BB962C8B-B14F-4D97-AF65-F5344CB8AC3E}">
        <p14:creationId xmlns:p14="http://schemas.microsoft.com/office/powerpoint/2010/main" val="4187196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D265E75-0D7F-2646-0699-AFD5D57A6E5F}"/>
            </a:ext>
          </a:extLst>
        </p:cNvPr>
        <p:cNvGrpSpPr/>
        <p:nvPr/>
      </p:nvGrpSpPr>
      <p:grpSpPr>
        <a:xfrm>
          <a:off x="0" y="0"/>
          <a:ext cx="0" cy="0"/>
          <a:chOff x="0" y="0"/>
          <a:chExt cx="0" cy="0"/>
        </a:xfrm>
      </p:grpSpPr>
      <p:sp>
        <p:nvSpPr>
          <p:cNvPr id="129" name="Google Shape;129;g284e7dd6342_0_87:notes">
            <a:extLst>
              <a:ext uri="{FF2B5EF4-FFF2-40B4-BE49-F238E27FC236}">
                <a16:creationId xmlns:a16="http://schemas.microsoft.com/office/drawing/2014/main" id="{9285388C-E6C5-9AA9-567C-27D1276D065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284e7dd6342_0_87:notes">
            <a:extLst>
              <a:ext uri="{FF2B5EF4-FFF2-40B4-BE49-F238E27FC236}">
                <a16:creationId xmlns:a16="http://schemas.microsoft.com/office/drawing/2014/main" id="{67E9A47D-DC82-AE2E-D5C1-FF02582A85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6126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E5137AF2-CFED-7079-791F-F9654CFB634D}"/>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E45F405E-2543-48C9-EA2C-C2EBDE0EA4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4BB7F6F5-7EC7-B11E-02C4-3D91291FEB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2082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BDEABB41-80BF-7965-63C9-44BB67B71839}"/>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3F9C347F-CAAD-75A7-093B-78EFE113DD9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65E88C57-F725-C0B5-EBD2-1E90C2FB6C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8278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4FC6E336-5531-8585-43C2-F3AFA79A6B98}"/>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66CBFF10-BF18-7DE2-5962-D8E450CA8D2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C69B33F1-1D19-0B60-ECEF-53A59A0F9F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7781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3076191F-0834-C968-E181-FB6B58E3895C}"/>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456C7ADE-D211-B0B5-3DF7-D01DA84C03B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72A71104-0C6C-E690-5B7A-C070EE8D2F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0472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8AF03E4F-1087-6D38-CFED-124E06809CDC}"/>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4B37A1A1-0A5A-842D-723C-5FAA232AE01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CCCD9BA2-E96E-A44B-377D-5966C380B7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14530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D7691D91-B7F4-A27D-FEF4-1F5AFA3ABEFD}"/>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A42DA483-BD1B-785D-1464-7CC7E251404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DD401A86-1705-66A1-7625-EE67DDAB6F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4218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F8FBEB62-79BB-66EF-89B2-F11C368AB804}"/>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333E666B-AB9A-DC9D-1A5F-6476AD8D86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A9AC4BC4-00D2-EDD3-BC88-8E868A9C09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609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51ADC65D-EA36-5EC3-4E1E-0B19D16476E4}"/>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760FF9BD-339D-C929-8C6D-FA1FDE574D1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FEDAD25B-4B85-99BD-69F2-799AC925C80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55107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88ABA95B-DC29-B69D-9BCE-4399890070F1}"/>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756930F6-48A8-0A3D-088C-6F6ABD77982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E32EB212-FDD6-DCD0-AE6A-4FAA5383D1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8354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AB6954D5-EF37-FA57-0A4F-7261CF4E7D63}"/>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D52B0EC2-1B30-B085-F9E4-C128315392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ECC43026-B547-193D-8D5C-1A43DED69E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A62B057-8591-36C7-0AA3-C989BCC16AC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49</a:t>
            </a:fld>
            <a:endParaRPr/>
          </a:p>
        </p:txBody>
      </p:sp>
    </p:spTree>
    <p:extLst>
      <p:ext uri="{BB962C8B-B14F-4D97-AF65-F5344CB8AC3E}">
        <p14:creationId xmlns:p14="http://schemas.microsoft.com/office/powerpoint/2010/main" val="1080375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54E6A2D0-E470-738F-F8DD-851ABD75214B}"/>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74604F1B-6A66-FEDB-7E5D-2EE7461B237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2F35F113-9A4A-60B1-45BF-48AC900507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5002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5424F71-84D5-FAC5-4A89-79E903B4000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15332595-FE53-50E6-6884-1874134D6D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a:extLst>
              <a:ext uri="{FF2B5EF4-FFF2-40B4-BE49-F238E27FC236}">
                <a16:creationId xmlns:a16="http://schemas.microsoft.com/office/drawing/2014/main" id="{6C7D40A2-D6F5-575D-1783-01237AFB246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EBCD8863-723C-990A-E111-49282AC0EE5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51</a:t>
            </a:fld>
            <a:endParaRPr/>
          </a:p>
        </p:txBody>
      </p:sp>
    </p:spTree>
    <p:extLst>
      <p:ext uri="{BB962C8B-B14F-4D97-AF65-F5344CB8AC3E}">
        <p14:creationId xmlns:p14="http://schemas.microsoft.com/office/powerpoint/2010/main" val="1733646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9FC33730-35A5-D250-05F8-FE6F0563FE53}"/>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965A980A-2759-4ED5-9280-D29EE30C683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EB707B24-B0FD-D7DF-F1D7-03AEDB37AE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9234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A123AACD-A745-B8F6-00C2-755077B127E3}"/>
            </a:ext>
          </a:extLst>
        </p:cNvPr>
        <p:cNvGrpSpPr/>
        <p:nvPr/>
      </p:nvGrpSpPr>
      <p:grpSpPr>
        <a:xfrm>
          <a:off x="0" y="0"/>
          <a:ext cx="0" cy="0"/>
          <a:chOff x="0" y="0"/>
          <a:chExt cx="0" cy="0"/>
        </a:xfrm>
      </p:grpSpPr>
      <p:sp>
        <p:nvSpPr>
          <p:cNvPr id="118" name="Google Shape;118;p3:notes">
            <a:extLst>
              <a:ext uri="{FF2B5EF4-FFF2-40B4-BE49-F238E27FC236}">
                <a16:creationId xmlns:a16="http://schemas.microsoft.com/office/drawing/2014/main" id="{C49D0A29-3197-1DCB-811E-7EE58DFAA23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br>
              <a:rPr lang="ru-RU" sz="1100">
                <a:solidFill>
                  <a:srgbClr val="6AA84F"/>
                </a:solidFill>
                <a:latin typeface="Arial"/>
                <a:ea typeface="Arial"/>
                <a:cs typeface="Arial"/>
                <a:sym typeface="Arial"/>
              </a:rPr>
            </a:br>
            <a:endParaRPr/>
          </a:p>
        </p:txBody>
      </p:sp>
      <p:sp>
        <p:nvSpPr>
          <p:cNvPr id="119" name="Google Shape;119;p3:notes">
            <a:extLst>
              <a:ext uri="{FF2B5EF4-FFF2-40B4-BE49-F238E27FC236}">
                <a16:creationId xmlns:a16="http://schemas.microsoft.com/office/drawing/2014/main" id="{F8466C1A-9847-C473-7B18-E14E875C746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83834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604D-3F1F-3FDD-A48D-88C710840110}"/>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2A361360-AA6B-4A05-41B3-70D515B833DE}"/>
              </a:ext>
            </a:extLst>
          </p:cNvPr>
          <p:cNvSpPr>
            <a:spLocks noGrp="1"/>
          </p:cNvSpPr>
          <p:nvPr>
            <p:ph type="dt" sz="half" idx="10"/>
          </p:nvPr>
        </p:nvSpPr>
        <p:spPr/>
        <p:txBody>
          <a:bodyPr/>
          <a:lstStyle/>
          <a:p>
            <a:fld id="{355C9B6A-85CD-4A0C-A00E-7700B37A7543}" type="datetimeFigureOut">
              <a:rPr lang="lt-LT" smtClean="0"/>
              <a:t>2025-01-03</a:t>
            </a:fld>
            <a:endParaRPr lang="lt-LT"/>
          </a:p>
        </p:txBody>
      </p:sp>
      <p:sp>
        <p:nvSpPr>
          <p:cNvPr id="4" name="Footer Placeholder 3">
            <a:extLst>
              <a:ext uri="{FF2B5EF4-FFF2-40B4-BE49-F238E27FC236}">
                <a16:creationId xmlns:a16="http://schemas.microsoft.com/office/drawing/2014/main" id="{D3F24836-0F7C-E352-4B72-F3A03324AB13}"/>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7C28F887-5409-31C7-B545-C7581F502A83}"/>
              </a:ext>
            </a:extLst>
          </p:cNvPr>
          <p:cNvSpPr>
            <a:spLocks noGrp="1"/>
          </p:cNvSpPr>
          <p:nvPr>
            <p:ph type="sldNum" sz="quarter" idx="12"/>
          </p:nvPr>
        </p:nvSpPr>
        <p:spPr/>
        <p:txBody>
          <a:bodyPr/>
          <a:lstStyle/>
          <a:p>
            <a:fld id="{87CD2D72-C4E8-4217-A7D2-5B78854E627F}" type="slidenum">
              <a:rPr lang="lt-LT" smtClean="0"/>
              <a:t>‹#›</a:t>
            </a:fld>
            <a:endParaRPr lang="lt-LT"/>
          </a:p>
        </p:txBody>
      </p:sp>
    </p:spTree>
    <p:extLst>
      <p:ext uri="{BB962C8B-B14F-4D97-AF65-F5344CB8AC3E}">
        <p14:creationId xmlns:p14="http://schemas.microsoft.com/office/powerpoint/2010/main" val="4001967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1338-8212-233E-5DD3-C2141B8C24F8}"/>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AE8698B3-3A26-0826-F29E-7F42EAD6CC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B0DC4E65-7853-D9FD-2E7A-BBD716A41E30}"/>
              </a:ext>
            </a:extLst>
          </p:cNvPr>
          <p:cNvSpPr>
            <a:spLocks noGrp="1"/>
          </p:cNvSpPr>
          <p:nvPr>
            <p:ph type="dt" sz="half" idx="10"/>
          </p:nvPr>
        </p:nvSpPr>
        <p:spPr/>
        <p:txBody>
          <a:bodyPr/>
          <a:lstStyle/>
          <a:p>
            <a:fld id="{355C9B6A-85CD-4A0C-A00E-7700B37A7543}" type="datetimeFigureOut">
              <a:rPr lang="lt-LT" smtClean="0"/>
              <a:t>2025-01-03</a:t>
            </a:fld>
            <a:endParaRPr lang="lt-LT"/>
          </a:p>
        </p:txBody>
      </p:sp>
      <p:sp>
        <p:nvSpPr>
          <p:cNvPr id="5" name="Footer Placeholder 4">
            <a:extLst>
              <a:ext uri="{FF2B5EF4-FFF2-40B4-BE49-F238E27FC236}">
                <a16:creationId xmlns:a16="http://schemas.microsoft.com/office/drawing/2014/main" id="{2F77B806-2538-E0B8-D100-623266A6434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0C953D23-E492-02D7-3B0D-A0D66BB4774D}"/>
              </a:ext>
            </a:extLst>
          </p:cNvPr>
          <p:cNvSpPr>
            <a:spLocks noGrp="1"/>
          </p:cNvSpPr>
          <p:nvPr>
            <p:ph type="sldNum" sz="quarter" idx="12"/>
          </p:nvPr>
        </p:nvSpPr>
        <p:spPr/>
        <p:txBody>
          <a:bodyPr/>
          <a:lstStyle/>
          <a:p>
            <a:fld id="{87CD2D72-C4E8-4217-A7D2-5B78854E627F}" type="slidenum">
              <a:rPr lang="lt-LT" smtClean="0"/>
              <a:t>‹#›</a:t>
            </a:fld>
            <a:endParaRPr lang="lt-LT"/>
          </a:p>
        </p:txBody>
      </p:sp>
    </p:spTree>
    <p:extLst>
      <p:ext uri="{BB962C8B-B14F-4D97-AF65-F5344CB8AC3E}">
        <p14:creationId xmlns:p14="http://schemas.microsoft.com/office/powerpoint/2010/main" val="2097412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 name="Google Shape;17;p6"/>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18" name="Google Shape;18;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ru-RU" smtClean="0"/>
              <a:pPr/>
              <a:t>‹#›</a:t>
            </a:fld>
            <a:endParaRPr lang="ru-RU"/>
          </a:p>
        </p:txBody>
      </p:sp>
    </p:spTree>
    <p:extLst>
      <p:ext uri="{BB962C8B-B14F-4D97-AF65-F5344CB8AC3E}">
        <p14:creationId xmlns:p14="http://schemas.microsoft.com/office/powerpoint/2010/main" val="69201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384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8" name="Google Shape;18;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ru-RU" smtClean="0"/>
              <a:pPr/>
              <a:t>‹#›</a:t>
            </a:fld>
            <a:endParaRPr lang="ru-RU"/>
          </a:p>
        </p:txBody>
      </p:sp>
    </p:spTree>
    <p:extLst>
      <p:ext uri="{BB962C8B-B14F-4D97-AF65-F5344CB8AC3E}">
        <p14:creationId xmlns:p14="http://schemas.microsoft.com/office/powerpoint/2010/main" val="195283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604D-3F1F-3FDD-A48D-88C710840110}"/>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2A361360-AA6B-4A05-41B3-70D515B833DE}"/>
              </a:ext>
            </a:extLst>
          </p:cNvPr>
          <p:cNvSpPr>
            <a:spLocks noGrp="1"/>
          </p:cNvSpPr>
          <p:nvPr>
            <p:ph type="dt" sz="half" idx="10"/>
          </p:nvPr>
        </p:nvSpPr>
        <p:spPr/>
        <p:txBody>
          <a:bodyPr/>
          <a:lstStyle/>
          <a:p>
            <a:fld id="{355C9B6A-85CD-4A0C-A00E-7700B37A7543}" type="datetimeFigureOut">
              <a:rPr lang="lt-LT" smtClean="0"/>
              <a:t>2025-01-03</a:t>
            </a:fld>
            <a:endParaRPr lang="lt-LT"/>
          </a:p>
        </p:txBody>
      </p:sp>
      <p:sp>
        <p:nvSpPr>
          <p:cNvPr id="4" name="Footer Placeholder 3">
            <a:extLst>
              <a:ext uri="{FF2B5EF4-FFF2-40B4-BE49-F238E27FC236}">
                <a16:creationId xmlns:a16="http://schemas.microsoft.com/office/drawing/2014/main" id="{D3F24836-0F7C-E352-4B72-F3A03324AB13}"/>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7C28F887-5409-31C7-B545-C7581F502A83}"/>
              </a:ext>
            </a:extLst>
          </p:cNvPr>
          <p:cNvSpPr>
            <a:spLocks noGrp="1"/>
          </p:cNvSpPr>
          <p:nvPr>
            <p:ph type="sldNum" sz="quarter" idx="12"/>
          </p:nvPr>
        </p:nvSpPr>
        <p:spPr/>
        <p:txBody>
          <a:bodyPr/>
          <a:lstStyle/>
          <a:p>
            <a:fld id="{87CD2D72-C4E8-4217-A7D2-5B78854E627F}" type="slidenum">
              <a:rPr lang="lt-LT" smtClean="0"/>
              <a:t>‹#›</a:t>
            </a:fld>
            <a:endParaRPr lang="lt-LT"/>
          </a:p>
        </p:txBody>
      </p:sp>
    </p:spTree>
    <p:extLst>
      <p:ext uri="{BB962C8B-B14F-4D97-AF65-F5344CB8AC3E}">
        <p14:creationId xmlns:p14="http://schemas.microsoft.com/office/powerpoint/2010/main" val="30811638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2E9FB">
                <a:alpha val="100000"/>
              </a:srgbClr>
            </a:gs>
            <a:gs pos="100000">
              <a:srgbClr val="A9BEE4">
                <a:alpha val="100000"/>
              </a:srgbClr>
            </a:gs>
          </a:gsLst>
          <a:lin ang="59999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58859-E85C-9166-0EB7-D3EAA5905DB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0C06C617-0163-1920-89E1-7D1123E1D13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C6C48A5C-235D-9A15-E5BC-B5B6BC08CF2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5C9B6A-85CD-4A0C-A00E-7700B37A7543}" type="datetimeFigureOut">
              <a:rPr lang="lt-LT" smtClean="0"/>
              <a:t>2025-01-03</a:t>
            </a:fld>
            <a:endParaRPr lang="lt-LT"/>
          </a:p>
        </p:txBody>
      </p:sp>
      <p:sp>
        <p:nvSpPr>
          <p:cNvPr id="5" name="Footer Placeholder 4">
            <a:extLst>
              <a:ext uri="{FF2B5EF4-FFF2-40B4-BE49-F238E27FC236}">
                <a16:creationId xmlns:a16="http://schemas.microsoft.com/office/drawing/2014/main" id="{3B4AE23A-0411-A0FE-B34C-04ECF6E29C9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150018BE-6298-C037-2BF2-90385F7DA23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7CD2D72-C4E8-4217-A7D2-5B78854E627F}" type="slidenum">
              <a:rPr lang="lt-LT" smtClean="0"/>
              <a:t>‹#›</a:t>
            </a:fld>
            <a:endParaRPr lang="lt-LT"/>
          </a:p>
        </p:txBody>
      </p:sp>
    </p:spTree>
    <p:extLst>
      <p:ext uri="{BB962C8B-B14F-4D97-AF65-F5344CB8AC3E}">
        <p14:creationId xmlns:p14="http://schemas.microsoft.com/office/powerpoint/2010/main" val="3228113401"/>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2E9FB">
                <a:alpha val="100000"/>
              </a:srgbClr>
            </a:gs>
            <a:gs pos="100000">
              <a:srgbClr val="A9BEE4">
                <a:alpha val="100000"/>
              </a:srgbClr>
            </a:gs>
          </a:gsLst>
          <a:lin ang="59999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21227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cpva.lt/en/calls-for-proposals"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https://eu4belarus.inf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hyperlink" Target="https://centralprojectmanagementagencyyouthaccount.submittable.com/login?returnUrl=%2Fsubmit%2F312344%2Feu4belarus-salt-iii-academic-research-project-grants" TargetMode="External"/><Relationship Id="rId4" Type="http://schemas.openxmlformats.org/officeDocument/2006/relationships/hyperlink" Target="https://cpva.lt/en/calls-for-proposals/academic-research-project-grants-in-the-framework-of-eu4belarus-support-for-advanced-learning-and-training-salt-iii-programm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hyperlink" Target="https://eu4belarus.info/group-academic-grants-ru/"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hyperlink" Target="https://cpva.lt/en/documents?_sfm_programa=22663&amp;_sfm_kvietimas=2764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hyperlink" Target="https://cpva.lt/en/documents?_sfm_programa=22663&amp;_sfm_kvietimas=27644"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emf"/></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hyperlink" Target="https://cpva.lt/en/documents?_sfm_programa=22663&amp;_sfm_kvietimas=2764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hyperlink" Target="https://cpva.lt/en/calls-for-proposals/academic-research-project-grants-in-the-framework-of-eu4belarus-support-for-advanced-learning-and-training-salt-iii-programme"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hyperlink" Target="https://docs.google.com/forms/d/e/1FAIpQLSep4GEy1LqCQiGQlunjNddiwPDdVDrh4lVESjGeSGObh9R89A/viewfor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3" name="Рисунок 2" descr="Изображение выглядит как Человеческое лицо, одежда, человек, девочка&#10;&#10;Автоматически созданное описание">
            <a:extLst>
              <a:ext uri="{FF2B5EF4-FFF2-40B4-BE49-F238E27FC236}">
                <a16:creationId xmlns:a16="http://schemas.microsoft.com/office/drawing/2014/main" id="{D4BB142B-36AA-C146-05B2-095E188D59D0}"/>
              </a:ext>
            </a:extLst>
          </p:cNvPr>
          <p:cNvPicPr>
            <a:picLocks noChangeAspect="1"/>
          </p:cNvPicPr>
          <p:nvPr/>
        </p:nvPicPr>
        <p:blipFill rotWithShape="1">
          <a:blip r:embed="rId3"/>
          <a:srcRect l="36826" b="4189"/>
          <a:stretch/>
        </p:blipFill>
        <p:spPr>
          <a:xfrm>
            <a:off x="5169425" y="292141"/>
            <a:ext cx="3734559" cy="3878464"/>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4" name="Google Shape;106;p2">
            <a:extLst>
              <a:ext uri="{FF2B5EF4-FFF2-40B4-BE49-F238E27FC236}">
                <a16:creationId xmlns:a16="http://schemas.microsoft.com/office/drawing/2014/main" id="{DFDBEE06-1FDD-D2BB-DD48-485AB8870FD8}"/>
              </a:ext>
            </a:extLst>
          </p:cNvPr>
          <p:cNvSpPr/>
          <p:nvPr/>
        </p:nvSpPr>
        <p:spPr>
          <a:xfrm>
            <a:off x="5162050" y="292141"/>
            <a:ext cx="3731227" cy="3878464"/>
          </a:xfrm>
          <a:prstGeom prst="roundRect">
            <a:avLst>
              <a:gd name="adj" fmla="val 3868"/>
            </a:avLst>
          </a:prstGeom>
          <a:solidFill>
            <a:srgbClr val="3558A5">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800" dirty="0">
                <a:solidFill>
                  <a:schemeClr val="lt1"/>
                </a:solidFill>
                <a:latin typeface="Arial"/>
                <a:ea typeface="Arial"/>
                <a:cs typeface="Arial"/>
                <a:sym typeface="Arial"/>
              </a:rPr>
              <a:t> </a:t>
            </a:r>
            <a:endParaRPr dirty="0"/>
          </a:p>
        </p:txBody>
      </p:sp>
      <p:sp>
        <p:nvSpPr>
          <p:cNvPr id="99" name="Google Shape;99;p2"/>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104" name="Google Shape;104;p2"/>
          <p:cNvSpPr txBox="1"/>
          <p:nvPr/>
        </p:nvSpPr>
        <p:spPr>
          <a:xfrm>
            <a:off x="494408" y="961601"/>
            <a:ext cx="4450289" cy="2777653"/>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Tahoma"/>
                <a:ea typeface="Tahoma"/>
                <a:cs typeface="Tahoma"/>
                <a:sym typeface="Tahoma"/>
              </a:rPr>
              <a:t>EU4Belarus </a:t>
            </a:r>
            <a:r>
              <a:rPr kumimoji="0" lang="lt-LT" b="0" i="0" u="none" strike="noStrike" kern="1200" cap="none" spc="0" normalizeH="0" baseline="0" noProof="0" dirty="0">
                <a:ln>
                  <a:noFill/>
                </a:ln>
                <a:solidFill>
                  <a:prstClr val="white"/>
                </a:solidFill>
                <a:effectLst/>
                <a:uLnTx/>
                <a:uFillTx/>
                <a:latin typeface="Tahoma"/>
                <a:ea typeface="Tahoma"/>
                <a:cs typeface="Tahoma"/>
                <a:sym typeface="Tahoma"/>
              </a:rPr>
              <a:t>SALT III - </a:t>
            </a:r>
            <a:r>
              <a:rPr kumimoji="0" lang="lt-LT" b="0" i="0" u="none" strike="noStrike" kern="1200" cap="none" spc="0" normalizeH="0" baseline="0" noProof="0" dirty="0" err="1">
                <a:ln>
                  <a:noFill/>
                </a:ln>
                <a:solidFill>
                  <a:prstClr val="white"/>
                </a:solidFill>
                <a:effectLst/>
                <a:uLnTx/>
                <a:uFillTx/>
                <a:latin typeface="Tahoma"/>
                <a:ea typeface="Tahoma"/>
                <a:cs typeface="Tahoma"/>
                <a:sym typeface="Tahoma"/>
              </a:rPr>
              <a:t>Support</a:t>
            </a:r>
            <a:r>
              <a:rPr kumimoji="0" lang="lt-LT" b="0" i="0" u="none" strike="noStrike" kern="1200" cap="none" spc="0" normalizeH="0" baseline="0" noProof="0" dirty="0">
                <a:ln>
                  <a:noFill/>
                </a:ln>
                <a:solidFill>
                  <a:prstClr val="white"/>
                </a:solidFill>
                <a:effectLst/>
                <a:uLnTx/>
                <a:uFillTx/>
                <a:latin typeface="Tahoma"/>
                <a:ea typeface="Tahoma"/>
                <a:cs typeface="Tahoma"/>
                <a:sym typeface="Tahoma"/>
              </a:rPr>
              <a:t> </a:t>
            </a:r>
            <a:r>
              <a:rPr kumimoji="0" lang="lt-LT" b="0" i="0" u="none" strike="noStrike" kern="1200" cap="none" spc="0" normalizeH="0" baseline="0" noProof="0" dirty="0" err="1">
                <a:ln>
                  <a:noFill/>
                </a:ln>
                <a:solidFill>
                  <a:prstClr val="white"/>
                </a:solidFill>
                <a:effectLst/>
                <a:uLnTx/>
                <a:uFillTx/>
                <a:latin typeface="Tahoma"/>
                <a:ea typeface="Tahoma"/>
                <a:cs typeface="Tahoma"/>
                <a:sym typeface="Tahoma"/>
              </a:rPr>
              <a:t>for</a:t>
            </a:r>
            <a:r>
              <a:rPr kumimoji="0" lang="lt-LT" b="0" i="0" u="none" strike="noStrike" kern="1200" cap="none" spc="0" normalizeH="0" baseline="0" noProof="0" dirty="0">
                <a:ln>
                  <a:noFill/>
                </a:ln>
                <a:solidFill>
                  <a:prstClr val="white"/>
                </a:solidFill>
                <a:effectLst/>
                <a:uLnTx/>
                <a:uFillTx/>
                <a:latin typeface="Tahoma"/>
                <a:ea typeface="Tahoma"/>
                <a:cs typeface="Tahoma"/>
                <a:sym typeface="Tahoma"/>
              </a:rPr>
              <a:t> </a:t>
            </a:r>
            <a:r>
              <a:rPr kumimoji="0" lang="en-US" b="0" i="0" u="none" strike="noStrike" kern="1200" cap="none" spc="0" normalizeH="0" baseline="0" noProof="0" dirty="0">
                <a:ln>
                  <a:noFill/>
                </a:ln>
                <a:solidFill>
                  <a:prstClr val="white"/>
                </a:solidFill>
                <a:effectLst/>
                <a:uLnTx/>
                <a:uFillTx/>
                <a:latin typeface="Tahoma"/>
                <a:ea typeface="Tahoma"/>
                <a:cs typeface="Tahoma"/>
                <a:sym typeface="Tahoma"/>
              </a:rPr>
              <a:t>Advanced Learning and Training </a:t>
            </a:r>
            <a:endParaRPr kumimoji="0" lang="lt-LT" b="0" i="0" u="none" strike="noStrike" kern="1200" cap="none" spc="0" normalizeH="0" baseline="0" noProof="0" dirty="0">
              <a:ln>
                <a:noFill/>
              </a:ln>
              <a:solidFill>
                <a:prstClr val="white"/>
              </a:solidFill>
              <a:effectLst/>
              <a:uLnTx/>
              <a:uFillTx/>
              <a:latin typeface="Tahoma"/>
              <a:ea typeface="Tahoma"/>
              <a:cs typeface="Tahoma"/>
              <a:sym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2000" dirty="0">
              <a:solidFill>
                <a:prstClr val="white"/>
              </a:solidFill>
              <a:latin typeface="Tahoma"/>
              <a:ea typeface="Tahoma"/>
              <a:cs typeface="Tahoma"/>
              <a:sym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000" b="0" i="0" u="none" strike="noStrike" kern="1200" cap="none" spc="0" normalizeH="0" baseline="0" noProof="0" dirty="0">
              <a:ln>
                <a:noFill/>
              </a:ln>
              <a:solidFill>
                <a:prstClr val="white"/>
              </a:solidFill>
              <a:effectLst/>
              <a:uLnTx/>
              <a:uFillTx/>
              <a:latin typeface="Tahoma"/>
              <a:ea typeface="Tahoma"/>
              <a:cs typeface="Tahoma"/>
              <a:sym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a:solidFill>
                  <a:schemeClr val="bg1"/>
                </a:solidFill>
              </a:rPr>
              <a:t>Academic Research Project Grants</a:t>
            </a:r>
            <a:endParaRPr lang="lt-LT" sz="32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2000" dirty="0">
              <a:solidFill>
                <a:schemeClr val="bg1"/>
              </a:solidFill>
              <a:latin typeface="Tahoma"/>
              <a:ea typeface="Tahoma"/>
              <a:cs typeface="Tahoma"/>
              <a:sym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600" dirty="0" err="1">
                <a:solidFill>
                  <a:schemeClr val="bg1"/>
                </a:solidFill>
              </a:rPr>
              <a:t>Pre-recorded</a:t>
            </a:r>
            <a:r>
              <a:rPr lang="lt-LT" sz="1600" dirty="0">
                <a:solidFill>
                  <a:schemeClr val="bg1"/>
                </a:solidFill>
              </a:rPr>
              <a:t> </a:t>
            </a:r>
            <a:r>
              <a:rPr lang="en-US" sz="1600" dirty="0">
                <a:solidFill>
                  <a:schemeClr val="bg1"/>
                </a:solidFill>
              </a:rPr>
              <a:t>informational </a:t>
            </a:r>
            <a:r>
              <a:rPr lang="lt-LT" sz="1600" dirty="0" err="1">
                <a:solidFill>
                  <a:schemeClr val="bg1"/>
                </a:solidFill>
              </a:rPr>
              <a:t>video</a:t>
            </a:r>
            <a:r>
              <a:rPr lang="lt-LT" sz="1600" dirty="0">
                <a:solidFill>
                  <a:schemeClr val="bg1"/>
                </a:solidFill>
              </a:rPr>
              <a:t> </a:t>
            </a:r>
            <a:r>
              <a:rPr lang="en-GB" sz="1600" dirty="0">
                <a:solidFill>
                  <a:schemeClr val="bg1"/>
                </a:solidFill>
              </a:rPr>
              <a:t>for applicants</a:t>
            </a:r>
            <a:endParaRPr lang="lt-LT" sz="1600" dirty="0">
              <a:solidFill>
                <a:schemeClr val="bg1"/>
              </a:solidFill>
            </a:endParaRPr>
          </a:p>
        </p:txBody>
      </p:sp>
      <p:pic>
        <p:nvPicPr>
          <p:cNvPr id="2" name="Рисунок 1">
            <a:extLst>
              <a:ext uri="{FF2B5EF4-FFF2-40B4-BE49-F238E27FC236}">
                <a16:creationId xmlns:a16="http://schemas.microsoft.com/office/drawing/2014/main" id="{F028DBBD-9284-E402-0CAE-4040787B3C1F}"/>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30847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sp>
        <p:nvSpPr>
          <p:cNvPr id="102" name="Google Shape;102;p2"/>
          <p:cNvSpPr/>
          <p:nvPr/>
        </p:nvSpPr>
        <p:spPr>
          <a:xfrm>
            <a:off x="258097" y="454353"/>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endParaRPr lang="en-US" sz="1600" dirty="0">
              <a:solidFill>
                <a:schemeClr val="lt1"/>
              </a:solidFill>
              <a:latin typeface="Arial"/>
              <a:ea typeface="Arial"/>
              <a:cs typeface="Arial"/>
              <a:sym typeface="Arial"/>
            </a:endParaRPr>
          </a:p>
          <a:p>
            <a:r>
              <a:rPr lang="lt-LT" sz="1600" dirty="0" err="1">
                <a:solidFill>
                  <a:schemeClr val="lt1"/>
                </a:solidFill>
                <a:latin typeface="Arial"/>
                <a:ea typeface="Arial"/>
                <a:cs typeface="Arial"/>
                <a:sym typeface="Arial"/>
              </a:rPr>
              <a:t>Contents</a:t>
            </a:r>
            <a:endParaRPr lang="lt-LT" sz="1600" dirty="0">
              <a:solidFill>
                <a:schemeClr val="lt1"/>
              </a:solidFill>
              <a:latin typeface="Arial"/>
              <a:ea typeface="Arial"/>
              <a:cs typeface="Arial"/>
              <a:sym typeface="Arial"/>
            </a:endParaRPr>
          </a:p>
          <a:p>
            <a:endParaRPr lang="lt-LT" sz="1400" dirty="0">
              <a:solidFill>
                <a:schemeClr val="lt1"/>
              </a:solidFill>
              <a:latin typeface="Arial"/>
              <a:ea typeface="Arial"/>
              <a:cs typeface="Arial"/>
              <a:sym typeface="Arial"/>
            </a:endParaRPr>
          </a:p>
          <a:p>
            <a:pPr marL="400050" indent="-400050">
              <a:buFont typeface="+mj-lt"/>
              <a:buAutoNum type="romanUcPeriod"/>
            </a:pPr>
            <a:r>
              <a:rPr lang="lt-LT" sz="1200" dirty="0" err="1">
                <a:solidFill>
                  <a:schemeClr val="lt1"/>
                </a:solidFill>
                <a:latin typeface="Arial"/>
                <a:ea typeface="Arial"/>
                <a:cs typeface="Arial"/>
                <a:sym typeface="Arial"/>
              </a:rPr>
              <a:t>What</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is</a:t>
            </a:r>
            <a:r>
              <a:rPr lang="lt-LT" sz="1200" dirty="0">
                <a:solidFill>
                  <a:schemeClr val="lt1"/>
                </a:solidFill>
                <a:latin typeface="Arial"/>
                <a:ea typeface="Arial"/>
                <a:cs typeface="Arial"/>
                <a:sym typeface="Arial"/>
              </a:rPr>
              <a:t> EU4 </a:t>
            </a:r>
            <a:r>
              <a:rPr lang="lt-LT" sz="1200" dirty="0" err="1">
                <a:solidFill>
                  <a:schemeClr val="lt1"/>
                </a:solidFill>
                <a:latin typeface="Arial"/>
                <a:ea typeface="Arial"/>
                <a:cs typeface="Arial"/>
                <a:sym typeface="Arial"/>
              </a:rPr>
              <a:t>Belarus</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and</a:t>
            </a:r>
            <a:r>
              <a:rPr lang="lt-LT" sz="1200" dirty="0">
                <a:solidFill>
                  <a:schemeClr val="lt1"/>
                </a:solidFill>
                <a:latin typeface="Arial"/>
                <a:ea typeface="Arial"/>
                <a:cs typeface="Arial"/>
                <a:sym typeface="Arial"/>
              </a:rPr>
              <a:t> SALT III?</a:t>
            </a:r>
          </a:p>
          <a:p>
            <a:pPr marL="400050" indent="-400050">
              <a:buFont typeface="+mj-lt"/>
              <a:buAutoNum type="romanUcPeriod"/>
            </a:pPr>
            <a:r>
              <a:rPr lang="lt-LT" sz="1200" dirty="0" err="1">
                <a:solidFill>
                  <a:schemeClr val="lt1"/>
                </a:solidFill>
                <a:latin typeface="Arial"/>
                <a:ea typeface="Arial"/>
                <a:cs typeface="Arial"/>
                <a:sym typeface="Arial"/>
              </a:rPr>
              <a:t>Guidelines</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for</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applicants</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of</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the</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call</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for</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proposals</a:t>
            </a:r>
            <a:r>
              <a:rPr lang="lt-LT" sz="1200" dirty="0">
                <a:solidFill>
                  <a:schemeClr val="lt1"/>
                </a:solidFill>
                <a:latin typeface="Arial"/>
                <a:ea typeface="Arial"/>
                <a:cs typeface="Arial"/>
                <a:sym typeface="Arial"/>
              </a:rPr>
              <a:t>.</a:t>
            </a:r>
          </a:p>
          <a:p>
            <a:pPr marL="800100" lvl="1" indent="-342900">
              <a:buAutoNum type="arabicPeriod"/>
            </a:pPr>
            <a:r>
              <a:rPr lang="lt-LT" sz="1200" dirty="0" err="1">
                <a:solidFill>
                  <a:schemeClr val="lt1"/>
                </a:solidFill>
                <a:latin typeface="Arial"/>
                <a:ea typeface="Arial"/>
                <a:cs typeface="Arial"/>
                <a:sym typeface="Arial"/>
              </a:rPr>
              <a:t>Who</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can</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apply</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and</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for</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what</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activities</a:t>
            </a:r>
            <a:r>
              <a:rPr lang="lt-LT" sz="1200" dirty="0">
                <a:solidFill>
                  <a:schemeClr val="lt1"/>
                </a:solidFill>
                <a:latin typeface="Arial"/>
                <a:ea typeface="Arial"/>
                <a:cs typeface="Arial"/>
                <a:sym typeface="Arial"/>
              </a:rPr>
              <a:t>?</a:t>
            </a:r>
          </a:p>
          <a:p>
            <a:pPr lvl="2"/>
            <a:r>
              <a:rPr lang="lt-LT" sz="1200" dirty="0">
                <a:solidFill>
                  <a:schemeClr val="lt1"/>
                </a:solidFill>
                <a:latin typeface="Arial"/>
                <a:ea typeface="Arial"/>
                <a:cs typeface="Arial"/>
                <a:sym typeface="Arial"/>
              </a:rPr>
              <a:t>1.1. </a:t>
            </a:r>
            <a:r>
              <a:rPr lang="lt-LT" sz="1200" dirty="0" err="1">
                <a:solidFill>
                  <a:schemeClr val="lt1"/>
                </a:solidFill>
                <a:latin typeface="Arial"/>
                <a:ea typeface="Arial"/>
                <a:cs typeface="Arial"/>
                <a:sym typeface="Arial"/>
              </a:rPr>
              <a:t>Objectives</a:t>
            </a:r>
            <a:endParaRPr lang="lt-LT" sz="1200" dirty="0">
              <a:solidFill>
                <a:schemeClr val="lt1"/>
              </a:solidFill>
              <a:latin typeface="Arial"/>
              <a:ea typeface="Arial"/>
              <a:cs typeface="Arial"/>
              <a:sym typeface="Arial"/>
            </a:endParaRPr>
          </a:p>
          <a:p>
            <a:pPr lvl="2"/>
            <a:r>
              <a:rPr lang="lt-LT" sz="1200" dirty="0">
                <a:solidFill>
                  <a:schemeClr val="lt1"/>
                </a:solidFill>
                <a:latin typeface="Arial"/>
                <a:ea typeface="Arial"/>
                <a:cs typeface="Arial"/>
                <a:sym typeface="Arial"/>
              </a:rPr>
              <a:t>1.2. Financial </a:t>
            </a:r>
            <a:r>
              <a:rPr lang="lt-LT" sz="1200" dirty="0" err="1">
                <a:solidFill>
                  <a:schemeClr val="lt1"/>
                </a:solidFill>
                <a:latin typeface="Arial"/>
                <a:ea typeface="Arial"/>
                <a:cs typeface="Arial"/>
                <a:sym typeface="Arial"/>
              </a:rPr>
              <a:t>allocation</a:t>
            </a:r>
            <a:endParaRPr lang="lt-LT" sz="1200" dirty="0">
              <a:solidFill>
                <a:schemeClr val="lt1"/>
              </a:solidFill>
              <a:latin typeface="Arial"/>
              <a:ea typeface="Arial"/>
              <a:cs typeface="Arial"/>
              <a:sym typeface="Arial"/>
            </a:endParaRPr>
          </a:p>
          <a:p>
            <a:pPr lvl="2"/>
            <a:r>
              <a:rPr lang="lt-LT" sz="1200" dirty="0">
                <a:solidFill>
                  <a:schemeClr val="lt1"/>
                </a:solidFill>
                <a:latin typeface="Arial"/>
                <a:ea typeface="Arial"/>
                <a:cs typeface="Arial"/>
                <a:sym typeface="Arial"/>
              </a:rPr>
              <a:t>1.3. </a:t>
            </a:r>
            <a:r>
              <a:rPr lang="lt-LT" sz="1200" dirty="0" err="1">
                <a:solidFill>
                  <a:schemeClr val="lt1"/>
                </a:solidFill>
                <a:latin typeface="Arial"/>
                <a:ea typeface="Arial"/>
                <a:cs typeface="Arial"/>
                <a:sym typeface="Arial"/>
              </a:rPr>
              <a:t>Eligibility</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criteria</a:t>
            </a:r>
            <a:endParaRPr lang="lt-LT" sz="1200" dirty="0">
              <a:solidFill>
                <a:schemeClr val="lt1"/>
              </a:solidFill>
              <a:latin typeface="Arial"/>
              <a:ea typeface="Arial"/>
              <a:cs typeface="Arial"/>
              <a:sym typeface="Arial"/>
            </a:endParaRPr>
          </a:p>
          <a:p>
            <a:pPr marL="800100" lvl="1" indent="-342900">
              <a:buAutoNum type="arabicPeriod"/>
            </a:pPr>
            <a:r>
              <a:rPr lang="lt-LT" sz="1200" dirty="0" err="1">
                <a:solidFill>
                  <a:schemeClr val="lt1"/>
                </a:solidFill>
                <a:latin typeface="Arial"/>
                <a:ea typeface="Arial"/>
                <a:cs typeface="Arial"/>
                <a:sym typeface="Arial"/>
              </a:rPr>
              <a:t>How</a:t>
            </a:r>
            <a:r>
              <a:rPr lang="lt-LT" sz="1200" dirty="0">
                <a:solidFill>
                  <a:schemeClr val="lt1"/>
                </a:solidFill>
                <a:latin typeface="Arial"/>
                <a:ea typeface="Arial"/>
                <a:cs typeface="Arial"/>
                <a:sym typeface="Arial"/>
              </a:rPr>
              <a:t> to </a:t>
            </a:r>
            <a:r>
              <a:rPr lang="lt-LT" sz="1200" dirty="0" err="1">
                <a:solidFill>
                  <a:schemeClr val="lt1"/>
                </a:solidFill>
                <a:latin typeface="Arial"/>
                <a:ea typeface="Arial"/>
                <a:cs typeface="Arial"/>
                <a:sym typeface="Arial"/>
              </a:rPr>
              <a:t>apply</a:t>
            </a:r>
            <a:r>
              <a:rPr lang="lt-LT" sz="1200" dirty="0">
                <a:solidFill>
                  <a:schemeClr val="lt1"/>
                </a:solidFill>
                <a:latin typeface="Arial"/>
                <a:ea typeface="Arial"/>
                <a:cs typeface="Arial"/>
                <a:sym typeface="Arial"/>
              </a:rPr>
              <a:t>?</a:t>
            </a:r>
          </a:p>
          <a:p>
            <a:pPr lvl="2"/>
            <a:r>
              <a:rPr lang="lt-LT" sz="1200" dirty="0">
                <a:solidFill>
                  <a:schemeClr val="lt1"/>
                </a:solidFill>
                <a:latin typeface="Arial"/>
                <a:ea typeface="Arial"/>
                <a:cs typeface="Arial"/>
                <a:sym typeface="Arial"/>
              </a:rPr>
              <a:t>2.1. Online </a:t>
            </a:r>
            <a:r>
              <a:rPr lang="lt-LT" sz="1200" dirty="0" err="1">
                <a:solidFill>
                  <a:schemeClr val="lt1"/>
                </a:solidFill>
                <a:latin typeface="Arial"/>
                <a:ea typeface="Arial"/>
                <a:cs typeface="Arial"/>
                <a:sym typeface="Arial"/>
              </a:rPr>
              <a:t>application</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form</a:t>
            </a:r>
            <a:r>
              <a:rPr lang="lt-LT" sz="1200" dirty="0">
                <a:solidFill>
                  <a:schemeClr val="lt1"/>
                </a:solidFill>
                <a:latin typeface="Arial"/>
                <a:ea typeface="Arial"/>
                <a:cs typeface="Arial"/>
                <a:sym typeface="Arial"/>
              </a:rPr>
              <a:t>.</a:t>
            </a:r>
          </a:p>
          <a:p>
            <a:pPr lvl="2"/>
            <a:r>
              <a:rPr lang="lt-LT" sz="1200" dirty="0">
                <a:solidFill>
                  <a:schemeClr val="lt1"/>
                </a:solidFill>
                <a:latin typeface="Arial"/>
                <a:ea typeface="Arial"/>
                <a:cs typeface="Arial"/>
                <a:sym typeface="Arial"/>
              </a:rPr>
              <a:t>2.2. </a:t>
            </a:r>
            <a:r>
              <a:rPr lang="lt-LT" sz="1200" dirty="0" err="1">
                <a:solidFill>
                  <a:schemeClr val="lt1"/>
                </a:solidFill>
                <a:latin typeface="Arial"/>
                <a:ea typeface="Arial"/>
                <a:cs typeface="Arial"/>
                <a:sym typeface="Arial"/>
              </a:rPr>
              <a:t>Budget</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Annex</a:t>
            </a:r>
            <a:r>
              <a:rPr lang="lt-LT" sz="1200" dirty="0">
                <a:solidFill>
                  <a:schemeClr val="lt1"/>
                </a:solidFill>
                <a:latin typeface="Arial"/>
                <a:ea typeface="Arial"/>
                <a:cs typeface="Arial"/>
                <a:sym typeface="Arial"/>
              </a:rPr>
              <a:t> B)</a:t>
            </a:r>
          </a:p>
          <a:p>
            <a:pPr lvl="2"/>
            <a:r>
              <a:rPr lang="lt-LT" sz="1200" dirty="0">
                <a:solidFill>
                  <a:schemeClr val="lt1"/>
                </a:solidFill>
                <a:latin typeface="Arial"/>
                <a:ea typeface="Arial"/>
                <a:cs typeface="Arial"/>
                <a:sym typeface="Arial"/>
              </a:rPr>
              <a:t>2.3. </a:t>
            </a:r>
            <a:r>
              <a:rPr lang="lt-LT" sz="1200" dirty="0" err="1">
                <a:solidFill>
                  <a:schemeClr val="lt1"/>
                </a:solidFill>
                <a:latin typeface="Arial"/>
                <a:ea typeface="Arial"/>
                <a:cs typeface="Arial"/>
                <a:sym typeface="Arial"/>
              </a:rPr>
              <a:t>Logframe</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Annex</a:t>
            </a:r>
            <a:r>
              <a:rPr lang="lt-LT" sz="1200" dirty="0">
                <a:solidFill>
                  <a:schemeClr val="lt1"/>
                </a:solidFill>
                <a:latin typeface="Arial"/>
                <a:ea typeface="Arial"/>
                <a:cs typeface="Arial"/>
                <a:sym typeface="Arial"/>
              </a:rPr>
              <a:t> C)</a:t>
            </a:r>
          </a:p>
          <a:p>
            <a:pPr lvl="2"/>
            <a:r>
              <a:rPr lang="lt-LT" sz="1200" dirty="0">
                <a:solidFill>
                  <a:schemeClr val="lt1"/>
                </a:solidFill>
                <a:latin typeface="Arial"/>
                <a:ea typeface="Arial"/>
                <a:cs typeface="Arial"/>
                <a:sym typeface="Arial"/>
              </a:rPr>
              <a:t>2.4. </a:t>
            </a:r>
            <a:r>
              <a:rPr lang="lt-LT" sz="1200" dirty="0" err="1">
                <a:solidFill>
                  <a:schemeClr val="lt1"/>
                </a:solidFill>
                <a:latin typeface="Arial"/>
                <a:ea typeface="Arial"/>
                <a:cs typeface="Arial"/>
                <a:sym typeface="Arial"/>
              </a:rPr>
              <a:t>Supporting</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documents</a:t>
            </a:r>
            <a:endParaRPr lang="lt-LT" sz="1200" dirty="0">
              <a:solidFill>
                <a:schemeClr val="lt1"/>
              </a:solidFill>
              <a:latin typeface="Arial"/>
              <a:ea typeface="Arial"/>
              <a:cs typeface="Arial"/>
              <a:sym typeface="Arial"/>
            </a:endParaRPr>
          </a:p>
          <a:p>
            <a:pPr marL="342900" indent="-342900">
              <a:buFontTx/>
              <a:buAutoNum type="romanUcPeriod"/>
            </a:pPr>
            <a:r>
              <a:rPr lang="lt-LT" sz="1200" dirty="0" err="1">
                <a:solidFill>
                  <a:schemeClr val="lt1"/>
                </a:solidFill>
                <a:latin typeface="Arial"/>
                <a:ea typeface="Arial"/>
                <a:cs typeface="Arial"/>
                <a:sym typeface="Arial"/>
              </a:rPr>
              <a:t>Evaluation</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process</a:t>
            </a:r>
            <a:endParaRPr lang="lt-LT" sz="1200" dirty="0">
              <a:solidFill>
                <a:schemeClr val="lt1"/>
              </a:solidFill>
              <a:latin typeface="Arial"/>
              <a:ea typeface="Arial"/>
              <a:cs typeface="Arial"/>
              <a:sym typeface="Arial"/>
            </a:endParaRPr>
          </a:p>
          <a:p>
            <a:pPr marL="342900" indent="-342900">
              <a:buFontTx/>
              <a:buAutoNum type="romanUcPeriod"/>
            </a:pPr>
            <a:r>
              <a:rPr lang="lt-LT" sz="1200" dirty="0" err="1">
                <a:solidFill>
                  <a:schemeClr val="lt1"/>
                </a:solidFill>
                <a:latin typeface="Arial"/>
                <a:ea typeface="Arial"/>
                <a:cs typeface="Arial"/>
                <a:sym typeface="Arial"/>
              </a:rPr>
              <a:t>Timeline</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of</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the</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call</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for</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proposals</a:t>
            </a:r>
            <a:endParaRPr lang="lt-LT" sz="1200" dirty="0">
              <a:solidFill>
                <a:schemeClr val="lt1"/>
              </a:solidFill>
              <a:latin typeface="Arial"/>
              <a:ea typeface="Arial"/>
              <a:cs typeface="Arial"/>
              <a:sym typeface="Arial"/>
            </a:endParaRPr>
          </a:p>
          <a:p>
            <a:pPr marL="342900" indent="-342900">
              <a:buFontTx/>
              <a:buAutoNum type="romanUcPeriod"/>
            </a:pPr>
            <a:r>
              <a:rPr lang="lt-LT" sz="1200" dirty="0" err="1">
                <a:solidFill>
                  <a:schemeClr val="lt1"/>
                </a:solidFill>
                <a:latin typeface="Arial"/>
                <a:ea typeface="Arial"/>
                <a:cs typeface="Arial"/>
                <a:sym typeface="Arial"/>
              </a:rPr>
              <a:t>Questions</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and</a:t>
            </a:r>
            <a:r>
              <a:rPr lang="lt-LT" sz="1200" dirty="0">
                <a:solidFill>
                  <a:schemeClr val="lt1"/>
                </a:solidFill>
                <a:latin typeface="Arial"/>
                <a:ea typeface="Arial"/>
                <a:cs typeface="Arial"/>
                <a:sym typeface="Arial"/>
              </a:rPr>
              <a:t> </a:t>
            </a:r>
            <a:r>
              <a:rPr lang="lt-LT" sz="1200" dirty="0" err="1">
                <a:solidFill>
                  <a:schemeClr val="lt1"/>
                </a:solidFill>
                <a:latin typeface="Arial"/>
                <a:ea typeface="Arial"/>
                <a:cs typeface="Arial"/>
                <a:sym typeface="Arial"/>
              </a:rPr>
              <a:t>answers</a:t>
            </a:r>
            <a:endParaRPr lang="lt-LT" sz="1200" dirty="0">
              <a:solidFill>
                <a:schemeClr val="lt1"/>
              </a:solidFill>
              <a:latin typeface="Arial"/>
              <a:ea typeface="Arial"/>
              <a:cs typeface="Arial"/>
              <a:sym typeface="Arial"/>
            </a:endParaRPr>
          </a:p>
          <a:p>
            <a:pPr marL="342900" indent="-342900">
              <a:buAutoNum type="romanUcPeriod"/>
            </a:pPr>
            <a:endParaRPr lang="lt-LT" sz="1350" dirty="0">
              <a:solidFill>
                <a:schemeClr val="lt1"/>
              </a:solidFill>
              <a:latin typeface="Arial"/>
              <a:ea typeface="Arial"/>
              <a:cs typeface="Arial"/>
              <a:sym typeface="Arial"/>
            </a:endParaRPr>
          </a:p>
          <a:p>
            <a:pPr marL="800100" lvl="1" indent="-342900">
              <a:buAutoNum type="arabicPeriod"/>
            </a:pPr>
            <a:endParaRPr lang="lt-LT" sz="1350" dirty="0">
              <a:solidFill>
                <a:schemeClr val="lt1"/>
              </a:solidFill>
              <a:latin typeface="Arial"/>
              <a:ea typeface="Arial"/>
              <a:cs typeface="Arial"/>
              <a:sym typeface="Arial"/>
            </a:endParaRPr>
          </a:p>
          <a:p>
            <a:endParaRPr sz="1350" dirty="0">
              <a:solidFill>
                <a:schemeClr val="lt1"/>
              </a:solidFill>
              <a:latin typeface="Arial"/>
              <a:ea typeface="Arial"/>
              <a:cs typeface="Arial"/>
              <a:sym typeface="Arial"/>
            </a:endParaRPr>
          </a:p>
        </p:txBody>
      </p:sp>
      <p:pic>
        <p:nvPicPr>
          <p:cNvPr id="2" name="Рисунок 1">
            <a:extLst>
              <a:ext uri="{FF2B5EF4-FFF2-40B4-BE49-F238E27FC236}">
                <a16:creationId xmlns:a16="http://schemas.microsoft.com/office/drawing/2014/main" id="{F028DBBD-9284-E402-0CAE-4040787B3C1F}"/>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5" name="Рисунок 4" descr="Изображение выглядит как человек, одежда, Человеческое лицо, стена&#10;&#10;Автоматически созданное описание">
            <a:extLst>
              <a:ext uri="{FF2B5EF4-FFF2-40B4-BE49-F238E27FC236}">
                <a16:creationId xmlns:a16="http://schemas.microsoft.com/office/drawing/2014/main" id="{05F24BB5-0411-C501-6BA7-DC507726C91E}"/>
              </a:ext>
            </a:extLst>
          </p:cNvPr>
          <p:cNvPicPr>
            <a:picLocks noChangeAspect="1"/>
          </p:cNvPicPr>
          <p:nvPr/>
        </p:nvPicPr>
        <p:blipFill rotWithShape="1">
          <a:blip r:embed="rId4"/>
          <a:srcRect r="40930"/>
          <a:stretch/>
        </p:blipFill>
        <p:spPr>
          <a:xfrm>
            <a:off x="5196975" y="332934"/>
            <a:ext cx="3577520" cy="3886686"/>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p:cNvSpPr/>
          <p:nvPr/>
        </p:nvSpPr>
        <p:spPr>
          <a:xfrm>
            <a:off x="5146747" y="306577"/>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Tree>
    <p:extLst>
      <p:ext uri="{BB962C8B-B14F-4D97-AF65-F5344CB8AC3E}">
        <p14:creationId xmlns:p14="http://schemas.microsoft.com/office/powerpoint/2010/main" val="301895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F028DBBD-9284-E402-0CAE-4040787B3C1F}"/>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C8CF2F47-A2C2-1C52-CF6D-77D201BA42B7}"/>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86C42A99-691C-183F-08C8-68253599771F}"/>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lt-LT" sz="2400" b="1" dirty="0">
                <a:solidFill>
                  <a:schemeClr val="bg1"/>
                </a:solidFill>
              </a:rPr>
              <a:t>I. </a:t>
            </a:r>
            <a:r>
              <a:rPr lang="en-US" sz="2400" b="1" dirty="0">
                <a:solidFill>
                  <a:schemeClr val="bg1"/>
                </a:solidFill>
              </a:rPr>
              <a:t>What is EU4Belarus </a:t>
            </a:r>
            <a:endParaRPr lang="lt-LT" sz="2400" b="1" dirty="0">
              <a:solidFill>
                <a:schemeClr val="bg1"/>
              </a:solidFill>
            </a:endParaRPr>
          </a:p>
          <a:p>
            <a:pPr marL="0" marR="0" lvl="0" indent="0" algn="ctr" rtl="0">
              <a:spcBef>
                <a:spcPts val="0"/>
              </a:spcBef>
              <a:spcAft>
                <a:spcPts val="0"/>
              </a:spcAft>
              <a:buNone/>
            </a:pPr>
            <a:r>
              <a:rPr lang="en-US" sz="2400" b="1" dirty="0">
                <a:solidFill>
                  <a:schemeClr val="bg1"/>
                </a:solidFill>
              </a:rPr>
              <a:t>and </a:t>
            </a:r>
            <a:endParaRPr lang="lt-LT" sz="2400" b="1" dirty="0">
              <a:solidFill>
                <a:schemeClr val="bg1"/>
              </a:solidFill>
            </a:endParaRPr>
          </a:p>
          <a:p>
            <a:pPr marL="0" marR="0" lvl="0" indent="0" algn="ctr" rtl="0">
              <a:spcBef>
                <a:spcPts val="0"/>
              </a:spcBef>
              <a:spcAft>
                <a:spcPts val="0"/>
              </a:spcAft>
              <a:buNone/>
            </a:pPr>
            <a:r>
              <a:rPr lang="en-US" sz="2400" b="1" dirty="0">
                <a:solidFill>
                  <a:schemeClr val="bg1"/>
                </a:solidFill>
              </a:rPr>
              <a:t>SALT III?</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124614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a:extLst>
              <a:ext uri="{FF2B5EF4-FFF2-40B4-BE49-F238E27FC236}">
                <a16:creationId xmlns:a16="http://schemas.microsoft.com/office/drawing/2014/main" id="{96A93C47-ABA7-909A-A208-0D69BF5F1322}"/>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C774B982-8CC6-4D59-3C54-62D477537746}"/>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rPr>
              <a:t>EU4Belarus</a:t>
            </a:r>
            <a:r>
              <a:rPr lang="lt-LT" sz="2400" b="1" dirty="0">
                <a:solidFill>
                  <a:schemeClr val="bg1"/>
                </a:solidFill>
              </a:rPr>
              <a:t> </a:t>
            </a:r>
            <a:r>
              <a:rPr lang="lt-LT" sz="2400" b="1" dirty="0" err="1">
                <a:solidFill>
                  <a:schemeClr val="bg1"/>
                </a:solidFill>
              </a:rPr>
              <a:t>and</a:t>
            </a:r>
            <a:r>
              <a:rPr lang="lt-LT" sz="2400" b="1" dirty="0">
                <a:solidFill>
                  <a:schemeClr val="bg1"/>
                </a:solidFill>
              </a:rPr>
              <a:t> SALT III</a:t>
            </a:r>
            <a:endParaRPr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D6F8CE8A-859B-5026-31F0-B041ECDCE27E}"/>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5F2BB822-D977-5F6E-B922-2AB49E1A1663}"/>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9C938680-8ADB-6455-FFF8-EC4D3C3BEB23}"/>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3B745B86-B5A8-2ED3-F1AD-BD0FC8533981}"/>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B269D671-6F31-175B-75A5-4B8288DFC329}"/>
              </a:ext>
            </a:extLst>
          </p:cNvPr>
          <p:cNvSpPr txBox="1"/>
          <p:nvPr/>
        </p:nvSpPr>
        <p:spPr>
          <a:xfrm>
            <a:off x="369505" y="1074705"/>
            <a:ext cx="8642475" cy="3416320"/>
          </a:xfrm>
          <a:prstGeom prst="rect">
            <a:avLst/>
          </a:prstGeom>
          <a:noFill/>
        </p:spPr>
        <p:txBody>
          <a:bodyPr wrap="square">
            <a:spAutoFit/>
          </a:bodyPr>
          <a:lstStyle/>
          <a:p>
            <a:r>
              <a:rPr lang="en-US" b="1" dirty="0"/>
              <a:t>EU4Belarus: Reinforcing Resilience and </a:t>
            </a:r>
            <a:r>
              <a:rPr lang="en-US" b="1" dirty="0" err="1"/>
              <a:t>Democratisation</a:t>
            </a:r>
            <a:r>
              <a:rPr lang="en-US" b="1" dirty="0"/>
              <a:t> </a:t>
            </a:r>
            <a:r>
              <a:rPr lang="en-US" dirty="0"/>
              <a:t>is</a:t>
            </a:r>
            <a:r>
              <a:rPr lang="lt-LT" dirty="0"/>
              <a:t> </a:t>
            </a:r>
            <a:r>
              <a:rPr lang="en-US" dirty="0"/>
              <a:t>the European Union financed </a:t>
            </a:r>
            <a:r>
              <a:rPr lang="en-US" dirty="0" err="1"/>
              <a:t>Programme</a:t>
            </a:r>
            <a:r>
              <a:rPr lang="en-US" dirty="0"/>
              <a:t>/special measure adopted</a:t>
            </a:r>
            <a:r>
              <a:rPr lang="lt-LT" dirty="0"/>
              <a:t> </a:t>
            </a:r>
            <a:r>
              <a:rPr lang="lt-LT" dirty="0" err="1"/>
              <a:t>by</a:t>
            </a:r>
            <a:r>
              <a:rPr lang="lt-LT" dirty="0"/>
              <a:t> </a:t>
            </a:r>
            <a:r>
              <a:rPr lang="en-US" dirty="0"/>
              <a:t>the European Commission</a:t>
            </a:r>
            <a:r>
              <a:rPr lang="lt-LT" dirty="0"/>
              <a:t> </a:t>
            </a:r>
            <a:r>
              <a:rPr lang="lt-LT" dirty="0" err="1"/>
              <a:t>in</a:t>
            </a:r>
            <a:r>
              <a:rPr lang="lt-LT" dirty="0"/>
              <a:t> </a:t>
            </a:r>
            <a:r>
              <a:rPr lang="lt-LT" dirty="0" err="1"/>
              <a:t>December</a:t>
            </a:r>
            <a:r>
              <a:rPr lang="lt-LT" dirty="0"/>
              <a:t> 2021 </a:t>
            </a:r>
            <a:r>
              <a:rPr lang="en-US" dirty="0"/>
              <a:t>with the overall objective to reinforce the resilience and capacity among the </a:t>
            </a:r>
            <a:r>
              <a:rPr lang="en-US" b="1" dirty="0"/>
              <a:t>Belarusian people affected by the political crisis </a:t>
            </a:r>
            <a:r>
              <a:rPr lang="en-US" dirty="0"/>
              <a:t>to achieve democratic changes in Belarus.</a:t>
            </a:r>
            <a:endParaRPr lang="lt-LT" dirty="0"/>
          </a:p>
          <a:p>
            <a:endParaRPr lang="lt-LT" dirty="0"/>
          </a:p>
          <a:p>
            <a:r>
              <a:rPr lang="en-US" dirty="0"/>
              <a:t>As part of this special measure, EU4BELARUS: Support for Advanced Learning and Training (hereinafter – </a:t>
            </a:r>
            <a:r>
              <a:rPr lang="en-US" b="1" dirty="0"/>
              <a:t>SALT III</a:t>
            </a:r>
            <a:r>
              <a:rPr lang="en-US" dirty="0"/>
              <a:t>) concerns the implementation of one of the special measure’s components targeting </a:t>
            </a:r>
            <a:r>
              <a:rPr lang="en-US" b="1" dirty="0"/>
              <a:t>education sector. </a:t>
            </a:r>
            <a:endParaRPr lang="lt-LT" b="1" dirty="0"/>
          </a:p>
          <a:p>
            <a:endParaRPr lang="lt-LT" dirty="0"/>
          </a:p>
          <a:p>
            <a:r>
              <a:rPr lang="en-US" dirty="0"/>
              <a:t>SALT III </a:t>
            </a:r>
            <a:r>
              <a:rPr lang="en-US" dirty="0" err="1"/>
              <a:t>programme</a:t>
            </a:r>
            <a:r>
              <a:rPr lang="en-US" dirty="0"/>
              <a:t> is specifically designed to establish support schemes </a:t>
            </a:r>
            <a:r>
              <a:rPr lang="en-US" b="1" dirty="0"/>
              <a:t>for</a:t>
            </a:r>
            <a:r>
              <a:rPr lang="en-US" dirty="0"/>
              <a:t> </a:t>
            </a:r>
            <a:r>
              <a:rPr lang="en-US" b="1" dirty="0"/>
              <a:t>Belarusian students, lecturers, scientists, and young professionals</a:t>
            </a:r>
            <a:r>
              <a:rPr lang="en-US" dirty="0"/>
              <a:t> who have faced repression and persecution. </a:t>
            </a:r>
            <a:endParaRPr lang="en-GB" dirty="0"/>
          </a:p>
        </p:txBody>
      </p:sp>
    </p:spTree>
    <p:extLst>
      <p:ext uri="{BB962C8B-B14F-4D97-AF65-F5344CB8AC3E}">
        <p14:creationId xmlns:p14="http://schemas.microsoft.com/office/powerpoint/2010/main" val="2658952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6C4AD-2B9E-B2C2-C2C7-B92757C2D1C3}"/>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AE17CFB1-52D5-304F-DE38-F701C7A23629}"/>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14850751-08E8-D5B8-6ABD-E5966E492C6C}"/>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rPr>
              <a:t>What is </a:t>
            </a:r>
            <a:r>
              <a:rPr lang="lt-LT" sz="2400" b="1" dirty="0" err="1">
                <a:solidFill>
                  <a:schemeClr val="bg1"/>
                </a:solidFill>
              </a:rPr>
              <a:t>the</a:t>
            </a:r>
            <a:r>
              <a:rPr lang="lt-LT" sz="2400" b="1" dirty="0">
                <a:solidFill>
                  <a:schemeClr val="bg1"/>
                </a:solidFill>
              </a:rPr>
              <a:t> </a:t>
            </a:r>
            <a:r>
              <a:rPr lang="lt-LT" sz="2400" b="1" dirty="0" err="1">
                <a:solidFill>
                  <a:schemeClr val="bg1"/>
                </a:solidFill>
              </a:rPr>
              <a:t>Academic</a:t>
            </a:r>
            <a:r>
              <a:rPr lang="lt-LT" sz="2400" b="1" dirty="0">
                <a:solidFill>
                  <a:schemeClr val="bg1"/>
                </a:solidFill>
              </a:rPr>
              <a:t> </a:t>
            </a:r>
            <a:r>
              <a:rPr lang="lt-LT" sz="2400" b="1" dirty="0" err="1">
                <a:solidFill>
                  <a:schemeClr val="bg1"/>
                </a:solidFill>
              </a:rPr>
              <a:t>Research</a:t>
            </a:r>
            <a:r>
              <a:rPr lang="lt-LT" sz="2400" b="1" dirty="0">
                <a:solidFill>
                  <a:schemeClr val="bg1"/>
                </a:solidFill>
              </a:rPr>
              <a:t> </a:t>
            </a:r>
            <a:r>
              <a:rPr lang="lt-LT" sz="2400" b="1" dirty="0" err="1">
                <a:solidFill>
                  <a:schemeClr val="bg1"/>
                </a:solidFill>
              </a:rPr>
              <a:t>Grants</a:t>
            </a:r>
            <a:r>
              <a:rPr lang="lt-LT" sz="2400" b="1" dirty="0">
                <a:solidFill>
                  <a:schemeClr val="bg1"/>
                </a:solidFill>
              </a:rPr>
              <a:t> </a:t>
            </a:r>
            <a:r>
              <a:rPr lang="lt-LT" sz="2400" b="1" dirty="0" err="1">
                <a:solidFill>
                  <a:schemeClr val="bg1"/>
                </a:solidFill>
              </a:rPr>
              <a:t>Scheme</a:t>
            </a:r>
            <a:r>
              <a:rPr lang="lt-LT" sz="2400" b="1" dirty="0">
                <a:solidFill>
                  <a:schemeClr val="bg1"/>
                </a:solidFill>
              </a:rPr>
              <a:t> </a:t>
            </a:r>
            <a:r>
              <a:rPr lang="lt-LT" sz="2400" b="1" dirty="0" err="1">
                <a:solidFill>
                  <a:schemeClr val="bg1"/>
                </a:solidFill>
              </a:rPr>
              <a:t>for</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096D983C-9939-39F4-07F8-2C6FFDFD4C53}"/>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54C873D5-C708-582E-4D52-FADAF16E5382}"/>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1155CE07-E7EE-5E60-4783-2DB526EE993A}"/>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6A972D70-698B-2B7F-F1DA-A5E7D67E3E76}"/>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B00C0771-E508-3AFF-2D2D-11A2206E76D2}"/>
              </a:ext>
            </a:extLst>
          </p:cNvPr>
          <p:cNvSpPr txBox="1"/>
          <p:nvPr/>
        </p:nvSpPr>
        <p:spPr>
          <a:xfrm>
            <a:off x="243428" y="1032558"/>
            <a:ext cx="8815794" cy="3354765"/>
          </a:xfrm>
          <a:prstGeom prst="rect">
            <a:avLst/>
          </a:prstGeom>
          <a:noFill/>
        </p:spPr>
        <p:txBody>
          <a:bodyPr wrap="square">
            <a:spAutoFit/>
          </a:bodyPr>
          <a:lstStyle/>
          <a:p>
            <a:r>
              <a:rPr lang="en-US" sz="1600" dirty="0"/>
              <a:t>In the framework of SALT III </a:t>
            </a:r>
            <a:r>
              <a:rPr lang="en-US" sz="1600" dirty="0" err="1"/>
              <a:t>programme</a:t>
            </a:r>
            <a:r>
              <a:rPr lang="en-US" sz="1600" dirty="0"/>
              <a:t>, a support scheme has been foreseen to provide a support to </a:t>
            </a:r>
            <a:r>
              <a:rPr lang="en-US" sz="1600" b="1" dirty="0"/>
              <a:t>Belarusian university professors and researchers </a:t>
            </a:r>
            <a:r>
              <a:rPr lang="en-US" sz="1600" dirty="0"/>
              <a:t>to undertake </a:t>
            </a:r>
            <a:r>
              <a:rPr lang="en-US" sz="1600" b="1" dirty="0"/>
              <a:t>collective research projects</a:t>
            </a:r>
            <a:r>
              <a:rPr lang="en-US" sz="1600" dirty="0"/>
              <a:t> and participate in </a:t>
            </a:r>
            <a:r>
              <a:rPr lang="en-US" sz="1600" b="1" dirty="0"/>
              <a:t>international research </a:t>
            </a:r>
            <a:r>
              <a:rPr lang="en-US" sz="1600" b="1" dirty="0" err="1"/>
              <a:t>programmes</a:t>
            </a:r>
            <a:r>
              <a:rPr lang="en-US" sz="1600" dirty="0"/>
              <a:t>.</a:t>
            </a:r>
            <a:endParaRPr lang="lt-LT" sz="1600" dirty="0"/>
          </a:p>
          <a:p>
            <a:endParaRPr lang="lt-LT" sz="1200" dirty="0"/>
          </a:p>
          <a:p>
            <a:r>
              <a:rPr lang="en-US" sz="1600" dirty="0"/>
              <a:t>The scheme is intended to </a:t>
            </a:r>
            <a:r>
              <a:rPr lang="en-US" sz="1600" b="1" dirty="0"/>
              <a:t>enable Belarusian academic staff </a:t>
            </a:r>
            <a:r>
              <a:rPr lang="en-US" sz="1600" dirty="0"/>
              <a:t>to </a:t>
            </a:r>
            <a:r>
              <a:rPr lang="en-US" sz="1600" b="1" dirty="0"/>
              <a:t>consolidate and preserve </a:t>
            </a:r>
            <a:r>
              <a:rPr lang="en-US" sz="1600" dirty="0"/>
              <a:t>the Belarusian academic community and its </a:t>
            </a:r>
            <a:r>
              <a:rPr lang="en-US" sz="1600" b="1" dirty="0"/>
              <a:t>integration </a:t>
            </a:r>
            <a:r>
              <a:rPr lang="en-US" sz="1600" dirty="0"/>
              <a:t>in the common European educational space by promoting </a:t>
            </a:r>
            <a:r>
              <a:rPr lang="en-US" sz="1600" b="1" dirty="0"/>
              <a:t>international cooperation</a:t>
            </a:r>
            <a:r>
              <a:rPr lang="en-US" sz="1600" dirty="0"/>
              <a:t>. </a:t>
            </a:r>
            <a:endParaRPr lang="lt-LT" sz="1600" dirty="0"/>
          </a:p>
          <a:p>
            <a:endParaRPr lang="lt-LT" sz="1200" dirty="0"/>
          </a:p>
          <a:p>
            <a:r>
              <a:rPr lang="en-US" sz="1600" dirty="0"/>
              <a:t>The support scheme is administered by </a:t>
            </a:r>
            <a:r>
              <a:rPr lang="en-US" sz="1600" b="1" dirty="0"/>
              <a:t>Central Project Management Agency (CPVA)</a:t>
            </a:r>
            <a:r>
              <a:rPr lang="lt-LT" sz="1600" b="1" dirty="0"/>
              <a:t> </a:t>
            </a:r>
            <a:r>
              <a:rPr lang="lt-LT" sz="1600" dirty="0"/>
              <a:t>(</a:t>
            </a:r>
            <a:r>
              <a:rPr lang="lt-LT" sz="1600" dirty="0" err="1"/>
              <a:t>based</a:t>
            </a:r>
            <a:r>
              <a:rPr lang="lt-LT" sz="1600" dirty="0"/>
              <a:t> </a:t>
            </a:r>
            <a:r>
              <a:rPr lang="lt-LT" sz="1600" dirty="0" err="1"/>
              <a:t>in</a:t>
            </a:r>
            <a:r>
              <a:rPr lang="lt-LT" sz="1600" dirty="0"/>
              <a:t> Vilnius, Lithuania)</a:t>
            </a:r>
            <a:r>
              <a:rPr lang="en-US" sz="1600" dirty="0"/>
              <a:t>, who acts as a contracting authority, and in close collaboration with the independent Belarusian civil society </a:t>
            </a:r>
            <a:r>
              <a:rPr lang="en-US" sz="1600" dirty="0" err="1"/>
              <a:t>organisations</a:t>
            </a:r>
            <a:r>
              <a:rPr lang="en-US" sz="1600" dirty="0"/>
              <a:t>.</a:t>
            </a:r>
          </a:p>
          <a:p>
            <a:endParaRPr lang="en-US" sz="1200" dirty="0"/>
          </a:p>
          <a:p>
            <a:r>
              <a:rPr lang="en-US" sz="1600" dirty="0"/>
              <a:t>The call for proposals is open from 17/12/2024 to 17/03/2025 at CPVA website </a:t>
            </a:r>
            <a:r>
              <a:rPr lang="en-US" sz="1600" dirty="0">
                <a:hlinkClick r:id="rId3"/>
              </a:rPr>
              <a:t>https://cpva.lt/en/calls-for-proposals</a:t>
            </a:r>
            <a:r>
              <a:rPr lang="en-US" sz="1600" dirty="0"/>
              <a:t> and EU4Belarus website </a:t>
            </a:r>
            <a:r>
              <a:rPr lang="en-US" sz="1600" dirty="0">
                <a:hlinkClick r:id="rId4"/>
              </a:rPr>
              <a:t>https://eu4belarus.info/</a:t>
            </a:r>
            <a:r>
              <a:rPr lang="en-US" sz="1600" dirty="0"/>
              <a:t> </a:t>
            </a:r>
            <a:endParaRPr lang="en-GB" sz="1600" dirty="0"/>
          </a:p>
        </p:txBody>
      </p:sp>
    </p:spTree>
    <p:extLst>
      <p:ext uri="{BB962C8B-B14F-4D97-AF65-F5344CB8AC3E}">
        <p14:creationId xmlns:p14="http://schemas.microsoft.com/office/powerpoint/2010/main" val="2368772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946002D1-91F8-3B6F-32D1-0F0757E94F41}"/>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48E53941-2E57-53E8-EDF8-E609B2D662CD}"/>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a:extLst>
              <a:ext uri="{FF2B5EF4-FFF2-40B4-BE49-F238E27FC236}">
                <a16:creationId xmlns:a16="http://schemas.microsoft.com/office/drawing/2014/main" id="{B1798900-1EFA-FE3E-129B-A2DB0E3CEBDC}"/>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8848940D-8889-5B63-4484-9E895C537E27}"/>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28A0F223-93F7-30EC-563B-81C973682014}"/>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a:extLst>
              <a:ext uri="{FF2B5EF4-FFF2-40B4-BE49-F238E27FC236}">
                <a16:creationId xmlns:a16="http://schemas.microsoft.com/office/drawing/2014/main" id="{0BD2978A-9239-C7AA-D264-C4C1D282FA97}"/>
              </a:ext>
            </a:extLst>
          </p:cNvPr>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70DB97C3-36C2-FEB7-5E75-B66694288B2B}"/>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lt-LT" sz="2400" b="1" dirty="0">
                <a:solidFill>
                  <a:schemeClr val="bg1"/>
                </a:solidFill>
                <a:latin typeface="Arial"/>
                <a:ea typeface="Arial"/>
                <a:cs typeface="Arial"/>
                <a:sym typeface="Arial"/>
              </a:rPr>
              <a:t>II. </a:t>
            </a:r>
            <a:r>
              <a:rPr lang="lt-LT" sz="2400" b="1" dirty="0" err="1">
                <a:solidFill>
                  <a:schemeClr val="bg1"/>
                </a:solidFill>
                <a:latin typeface="Arial"/>
                <a:ea typeface="Arial"/>
                <a:cs typeface="Arial"/>
                <a:sym typeface="Arial"/>
              </a:rPr>
              <a:t>Guidelines</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for</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applicants</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of</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the</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call</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for</a:t>
            </a:r>
            <a:r>
              <a:rPr lang="lt-LT" sz="2400" b="1" dirty="0">
                <a:solidFill>
                  <a:schemeClr val="bg1"/>
                </a:solidFill>
                <a:latin typeface="Arial"/>
                <a:ea typeface="Arial"/>
                <a:cs typeface="Arial"/>
                <a:sym typeface="Arial"/>
              </a:rPr>
              <a:t> </a:t>
            </a:r>
            <a:r>
              <a:rPr lang="lt-LT" sz="2400" b="1" dirty="0" err="1">
                <a:solidFill>
                  <a:schemeClr val="bg1"/>
                </a:solidFill>
                <a:latin typeface="Arial"/>
                <a:ea typeface="Arial"/>
                <a:cs typeface="Arial"/>
                <a:sym typeface="Arial"/>
              </a:rPr>
              <a:t>proposals</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2436702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7" name="Google Shape;105;p2">
            <a:extLst>
              <a:ext uri="{FF2B5EF4-FFF2-40B4-BE49-F238E27FC236}">
                <a16:creationId xmlns:a16="http://schemas.microsoft.com/office/drawing/2014/main" id="{2D3CDE0A-2AF8-0010-BF6F-4D9C177EB8DF}"/>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1.1. Objectives</a:t>
            </a:r>
          </a:p>
        </p:txBody>
      </p:sp>
      <p:sp>
        <p:nvSpPr>
          <p:cNvPr id="104" name="Google Shape;104;p2"/>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F028DBBD-9284-E402-0CAE-4040787B3C1F}"/>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4253717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C5563-1063-A4DD-94B7-842726892BA9}"/>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077C125D-6B7B-011B-1962-C2123E2A88D3}"/>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D4B62AD6-8274-6F81-8850-38A3AABDC3D7}"/>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1.1. </a:t>
            </a:r>
            <a:r>
              <a:rPr lang="en-US" sz="2400" b="1" dirty="0">
                <a:solidFill>
                  <a:schemeClr val="bg1"/>
                </a:solidFill>
              </a:rPr>
              <a:t>What </a:t>
            </a:r>
            <a:r>
              <a:rPr lang="lt-LT" sz="2400" b="1" dirty="0">
                <a:solidFill>
                  <a:schemeClr val="bg1"/>
                </a:solidFill>
              </a:rPr>
              <a:t>are</a:t>
            </a:r>
            <a:r>
              <a:rPr lang="en-US"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objectives</a:t>
            </a:r>
            <a:r>
              <a:rPr lang="lt-LT" sz="2400" b="1" dirty="0">
                <a:solidFill>
                  <a:schemeClr val="bg1"/>
                </a:solidFill>
              </a:rPr>
              <a:t> </a:t>
            </a:r>
            <a:r>
              <a:rPr lang="lt-LT" sz="2400" b="1" dirty="0" err="1">
                <a:solidFill>
                  <a:schemeClr val="bg1"/>
                </a:solidFill>
              </a:rPr>
              <a:t>of</a:t>
            </a:r>
            <a:r>
              <a:rPr lang="lt-LT"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scheme</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590911F1-6BFF-AA91-8B18-39EDD8C1775F}"/>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AFF34896-02B5-5B69-2377-AEB1817AAECB}"/>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4D690326-7C4B-2821-3934-0C21D81F2C4A}"/>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EFB67B0C-90CF-5294-0D04-7393B02963C7}"/>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33452E67-C3C1-0581-2D8E-6CC0E5161244}"/>
              </a:ext>
            </a:extLst>
          </p:cNvPr>
          <p:cNvSpPr txBox="1"/>
          <p:nvPr/>
        </p:nvSpPr>
        <p:spPr>
          <a:xfrm>
            <a:off x="258097" y="1527497"/>
            <a:ext cx="8642475" cy="1815882"/>
          </a:xfrm>
          <a:prstGeom prst="rect">
            <a:avLst/>
          </a:prstGeom>
          <a:noFill/>
        </p:spPr>
        <p:txBody>
          <a:bodyPr wrap="square">
            <a:spAutoFit/>
          </a:bodyPr>
          <a:lstStyle/>
          <a:p>
            <a:r>
              <a:rPr lang="en-US" sz="1600" dirty="0"/>
              <a:t>The </a:t>
            </a:r>
            <a:r>
              <a:rPr lang="en-US" sz="1600" b="1" dirty="0"/>
              <a:t>global objective </a:t>
            </a:r>
            <a:r>
              <a:rPr lang="en-US" sz="1600" dirty="0"/>
              <a:t>of this call for proposals is to support Belarusian academic staff to support their joint projects with academic staff from EU-based higher education institutions and/or Belarusians who have not left the country. </a:t>
            </a:r>
            <a:endParaRPr lang="lt-LT" sz="1600" dirty="0"/>
          </a:p>
          <a:p>
            <a:endParaRPr lang="lt-LT" sz="1600" dirty="0"/>
          </a:p>
          <a:p>
            <a:r>
              <a:rPr lang="en-US" sz="1600" dirty="0"/>
              <a:t>The </a:t>
            </a:r>
            <a:r>
              <a:rPr lang="en-US" sz="1600" b="1" dirty="0"/>
              <a:t>specific objective </a:t>
            </a:r>
            <a:r>
              <a:rPr lang="en-US" sz="1600" dirty="0"/>
              <a:t>of this call for proposals is to provide opportunities for consolidating and preserving the Belarusian academic community and its integration in the common European educational space by promoting international cooperation through academic research project grants.</a:t>
            </a:r>
            <a:endParaRPr lang="en-GB" sz="1600" dirty="0"/>
          </a:p>
        </p:txBody>
      </p:sp>
    </p:spTree>
    <p:extLst>
      <p:ext uri="{BB962C8B-B14F-4D97-AF65-F5344CB8AC3E}">
        <p14:creationId xmlns:p14="http://schemas.microsoft.com/office/powerpoint/2010/main" val="422464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3A9C485E-49FA-606D-1BEC-E927C0398999}"/>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645E8937-E1B2-93C2-33AE-3E6DDF07B5D8}"/>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D60C34D6-5C73-E9ED-9CF6-1F816D1A202A}"/>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EF05EF44-73D3-2264-75A7-91E8CEAD89F8}"/>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6DA125C0-04C2-7577-8DA2-6787BE7BC46A}"/>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1.2.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Financial allocation</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FFBDC8FF-B2AE-9041-B65A-11EDA2F15BED}"/>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BC5AF8EA-DCC3-476E-2BEB-FC3C52199AD4}"/>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B0AFC5E2-7876-ECE6-80C9-D87D9B8E52FD}"/>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423217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3811B-7058-BB09-81EA-722D6C6BDAB4}"/>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FBB6AE16-0918-98A4-1682-ECF58EAB5C5C}"/>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D351DB15-C422-A300-F9AC-98E803C1D508}"/>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1.2. </a:t>
            </a:r>
            <a:r>
              <a:rPr lang="en-US" sz="2400" b="1" dirty="0">
                <a:solidFill>
                  <a:schemeClr val="bg1"/>
                </a:solidFill>
              </a:rPr>
              <a:t>What </a:t>
            </a:r>
            <a:r>
              <a:rPr lang="lt-LT" sz="2400" b="1" dirty="0" err="1">
                <a:solidFill>
                  <a:schemeClr val="bg1"/>
                </a:solidFill>
              </a:rPr>
              <a:t>is</a:t>
            </a:r>
            <a:r>
              <a:rPr lang="lt-LT"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financial</a:t>
            </a:r>
            <a:r>
              <a:rPr lang="lt-LT" sz="2400" b="1" dirty="0">
                <a:solidFill>
                  <a:schemeClr val="bg1"/>
                </a:solidFill>
              </a:rPr>
              <a:t> </a:t>
            </a:r>
            <a:r>
              <a:rPr lang="lt-LT" sz="2400" b="1" dirty="0" err="1">
                <a:solidFill>
                  <a:schemeClr val="bg1"/>
                </a:solidFill>
              </a:rPr>
              <a:t>allocation</a:t>
            </a:r>
            <a:r>
              <a:rPr lang="lt-LT" sz="2400" b="1" dirty="0">
                <a:solidFill>
                  <a:schemeClr val="bg1"/>
                </a:solidFill>
              </a:rPr>
              <a:t> </a:t>
            </a:r>
            <a:r>
              <a:rPr lang="lt-LT" sz="2400" b="1" dirty="0" err="1">
                <a:solidFill>
                  <a:schemeClr val="bg1"/>
                </a:solidFill>
              </a:rPr>
              <a:t>of</a:t>
            </a:r>
            <a:r>
              <a:rPr lang="lt-LT"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scheme</a:t>
            </a:r>
            <a:r>
              <a:rPr lang="lt-LT" sz="2400" b="1" dirty="0">
                <a:solidFill>
                  <a:schemeClr val="bg1"/>
                </a:solidFill>
              </a:rPr>
              <a:t>?</a:t>
            </a:r>
            <a:r>
              <a:rPr lang="en-US" sz="2400" b="1" dirty="0">
                <a:solidFill>
                  <a:schemeClr val="bg1"/>
                </a:solidFill>
              </a:rPr>
              <a:t> (1)</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067FE4C8-8D9D-C77E-E3C6-665C93008DBA}"/>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CFC6DE09-156B-D6C6-0196-97D8B06AFAFB}"/>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BC66A9A7-9235-AFAA-E267-09CCA2492AD7}"/>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59061297-C874-C628-10AB-51D60474DFC9}"/>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6025A380-58E2-C8B6-FC87-DCBBB13ECC93}"/>
              </a:ext>
            </a:extLst>
          </p:cNvPr>
          <p:cNvSpPr txBox="1"/>
          <p:nvPr/>
        </p:nvSpPr>
        <p:spPr>
          <a:xfrm>
            <a:off x="174171" y="1141604"/>
            <a:ext cx="8642475" cy="2646878"/>
          </a:xfrm>
          <a:prstGeom prst="rect">
            <a:avLst/>
          </a:prstGeom>
          <a:noFill/>
        </p:spPr>
        <p:txBody>
          <a:bodyPr wrap="square">
            <a:spAutoFit/>
          </a:bodyPr>
          <a:lstStyle/>
          <a:p>
            <a:pPr>
              <a:spcBef>
                <a:spcPts val="600"/>
              </a:spcBef>
            </a:pPr>
            <a:r>
              <a:rPr lang="en-US" sz="1400" dirty="0"/>
              <a:t>The overall indicative </a:t>
            </a:r>
            <a:r>
              <a:rPr lang="lt-LT" sz="1400" dirty="0" err="1"/>
              <a:t>amount</a:t>
            </a:r>
            <a:r>
              <a:rPr lang="lt-LT" sz="1400" dirty="0"/>
              <a:t> </a:t>
            </a:r>
            <a:r>
              <a:rPr lang="lt-LT" sz="1400" dirty="0" err="1"/>
              <a:t>of</a:t>
            </a:r>
            <a:r>
              <a:rPr lang="lt-LT" sz="1400" dirty="0"/>
              <a:t> </a:t>
            </a:r>
            <a:r>
              <a:rPr lang="lt-LT" sz="1400" dirty="0" err="1"/>
              <a:t>the</a:t>
            </a:r>
            <a:r>
              <a:rPr lang="lt-LT" sz="1400" dirty="0"/>
              <a:t> </a:t>
            </a:r>
            <a:r>
              <a:rPr lang="en-US" sz="1400" dirty="0"/>
              <a:t>call for proposals</a:t>
            </a:r>
            <a:r>
              <a:rPr lang="lt-LT" sz="1400" dirty="0"/>
              <a:t>: </a:t>
            </a:r>
            <a:r>
              <a:rPr lang="en-US" sz="1400" dirty="0"/>
              <a:t>EUR 965.000</a:t>
            </a:r>
            <a:endParaRPr lang="lt-LT" sz="1400" dirty="0"/>
          </a:p>
          <a:p>
            <a:pPr>
              <a:spcBef>
                <a:spcPts val="600"/>
              </a:spcBef>
            </a:pPr>
            <a:endParaRPr lang="lt-LT" sz="1400" dirty="0"/>
          </a:p>
          <a:p>
            <a:pPr>
              <a:spcBef>
                <a:spcPts val="600"/>
              </a:spcBef>
            </a:pPr>
            <a:r>
              <a:rPr lang="en-US" sz="1400" dirty="0"/>
              <a:t>The grant scheme is structured in 2 lots</a:t>
            </a:r>
            <a:r>
              <a:rPr lang="lt-LT" sz="1400" dirty="0"/>
              <a:t>:</a:t>
            </a:r>
          </a:p>
          <a:p>
            <a:pPr marL="285750" indent="-285750">
              <a:spcBef>
                <a:spcPts val="600"/>
              </a:spcBef>
              <a:buFont typeface="Arial" panose="020B0604020202020204" pitchFamily="34" charset="0"/>
              <a:buChar char="•"/>
            </a:pPr>
            <a:r>
              <a:rPr lang="en-US" sz="1400" dirty="0"/>
              <a:t>Lot 1. Academic research projects in the field of </a:t>
            </a:r>
            <a:r>
              <a:rPr lang="en-US" sz="1400" b="1" dirty="0"/>
              <a:t>Humanities and Social </a:t>
            </a:r>
            <a:r>
              <a:rPr lang="en-US" sz="1400" dirty="0"/>
              <a:t>sciences. </a:t>
            </a:r>
            <a:endParaRPr lang="lt-LT" sz="1400" dirty="0"/>
          </a:p>
          <a:p>
            <a:pPr marL="285750" indent="-285750">
              <a:spcBef>
                <a:spcPts val="600"/>
              </a:spcBef>
              <a:buFont typeface="Arial" panose="020B0604020202020204" pitchFamily="34" charset="0"/>
              <a:buChar char="•"/>
            </a:pPr>
            <a:r>
              <a:rPr lang="en-US" sz="1400" dirty="0"/>
              <a:t>Lot 2. Academic research projects in the fields of </a:t>
            </a:r>
            <a:r>
              <a:rPr lang="en-US" sz="1400" b="1" dirty="0"/>
              <a:t>all other</a:t>
            </a:r>
            <a:r>
              <a:rPr lang="en-US" sz="1400" dirty="0"/>
              <a:t> sciences. </a:t>
            </a:r>
            <a:endParaRPr lang="lt-LT" sz="1400" dirty="0"/>
          </a:p>
          <a:p>
            <a:pPr>
              <a:spcBef>
                <a:spcPts val="600"/>
              </a:spcBef>
            </a:pPr>
            <a:endParaRPr lang="lt-LT" sz="1400" dirty="0"/>
          </a:p>
          <a:p>
            <a:pPr>
              <a:spcBef>
                <a:spcPts val="600"/>
              </a:spcBef>
            </a:pPr>
            <a:r>
              <a:rPr lang="en-US" sz="1400" dirty="0"/>
              <a:t>Indicative allocation of funds by lot </a:t>
            </a:r>
            <a:endParaRPr lang="lt-LT" sz="1400" dirty="0"/>
          </a:p>
          <a:p>
            <a:pPr marL="285750" indent="-285750">
              <a:spcBef>
                <a:spcPts val="600"/>
              </a:spcBef>
              <a:buFont typeface="Arial" panose="020B0604020202020204" pitchFamily="34" charset="0"/>
              <a:buChar char="•"/>
            </a:pPr>
            <a:r>
              <a:rPr lang="en-US" sz="1400" dirty="0"/>
              <a:t>Lot 1: EUR 480.000 </a:t>
            </a:r>
            <a:endParaRPr lang="lt-LT" sz="1400" dirty="0"/>
          </a:p>
          <a:p>
            <a:pPr marL="285750" indent="-285750">
              <a:spcBef>
                <a:spcPts val="600"/>
              </a:spcBef>
              <a:buFont typeface="Arial" panose="020B0604020202020204" pitchFamily="34" charset="0"/>
              <a:buChar char="•"/>
            </a:pPr>
            <a:r>
              <a:rPr lang="en-US" sz="1400" dirty="0"/>
              <a:t>Lot 2: EUR 485.00</a:t>
            </a:r>
            <a:r>
              <a:rPr lang="lt-LT" sz="1400" dirty="0"/>
              <a:t>0</a:t>
            </a:r>
            <a:endParaRPr lang="en-GB" sz="1400" dirty="0"/>
          </a:p>
        </p:txBody>
      </p:sp>
    </p:spTree>
    <p:extLst>
      <p:ext uri="{BB962C8B-B14F-4D97-AF65-F5344CB8AC3E}">
        <p14:creationId xmlns:p14="http://schemas.microsoft.com/office/powerpoint/2010/main" val="394905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4436-9668-2145-0651-35AAC44F843A}"/>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C00A2BA6-52B2-EBA9-2851-1C22E75AC3F4}"/>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9FCB9500-9865-F8A8-85D8-63F39852CD5E}"/>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algn="ctr"/>
            <a:r>
              <a:rPr lang="lt-LT" sz="2400" b="1" dirty="0">
                <a:solidFill>
                  <a:schemeClr val="bg1"/>
                </a:solidFill>
              </a:rPr>
              <a:t>1.2. </a:t>
            </a:r>
            <a:r>
              <a:rPr lang="en-US" sz="2400" b="1" dirty="0">
                <a:solidFill>
                  <a:schemeClr val="bg1"/>
                </a:solidFill>
              </a:rPr>
              <a:t>What </a:t>
            </a:r>
            <a:r>
              <a:rPr lang="lt-LT" sz="2400" b="1" dirty="0" err="1">
                <a:solidFill>
                  <a:schemeClr val="bg1"/>
                </a:solidFill>
              </a:rPr>
              <a:t>is</a:t>
            </a:r>
            <a:r>
              <a:rPr lang="lt-LT"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financial</a:t>
            </a:r>
            <a:r>
              <a:rPr lang="lt-LT" sz="2400" b="1" dirty="0">
                <a:solidFill>
                  <a:schemeClr val="bg1"/>
                </a:solidFill>
              </a:rPr>
              <a:t> </a:t>
            </a:r>
            <a:r>
              <a:rPr lang="lt-LT" sz="2400" b="1" dirty="0" err="1">
                <a:solidFill>
                  <a:schemeClr val="bg1"/>
                </a:solidFill>
              </a:rPr>
              <a:t>allocation</a:t>
            </a:r>
            <a:r>
              <a:rPr lang="lt-LT" sz="2400" b="1" dirty="0">
                <a:solidFill>
                  <a:schemeClr val="bg1"/>
                </a:solidFill>
              </a:rPr>
              <a:t> </a:t>
            </a:r>
            <a:r>
              <a:rPr lang="lt-LT" sz="2400" b="1" dirty="0" err="1">
                <a:solidFill>
                  <a:schemeClr val="bg1"/>
                </a:solidFill>
              </a:rPr>
              <a:t>of</a:t>
            </a:r>
            <a:r>
              <a:rPr lang="lt-LT" sz="2400" b="1" dirty="0">
                <a:solidFill>
                  <a:schemeClr val="bg1"/>
                </a:solidFill>
              </a:rPr>
              <a:t> </a:t>
            </a:r>
            <a:r>
              <a:rPr lang="lt-LT" sz="2400" b="1" dirty="0" err="1">
                <a:solidFill>
                  <a:schemeClr val="bg1"/>
                </a:solidFill>
              </a:rPr>
              <a:t>the</a:t>
            </a:r>
            <a:r>
              <a:rPr lang="lt-LT" sz="2400" b="1" dirty="0">
                <a:solidFill>
                  <a:schemeClr val="bg1"/>
                </a:solidFill>
              </a:rPr>
              <a:t> </a:t>
            </a:r>
            <a:r>
              <a:rPr lang="lt-LT" sz="2400" b="1" dirty="0" err="1">
                <a:solidFill>
                  <a:schemeClr val="bg1"/>
                </a:solidFill>
              </a:rPr>
              <a:t>scheme</a:t>
            </a:r>
            <a:r>
              <a:rPr lang="lt-LT" sz="2400" b="1" dirty="0">
                <a:solidFill>
                  <a:schemeClr val="bg1"/>
                </a:solidFill>
              </a:rPr>
              <a:t>? (2)</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6931F028-A32E-DC02-5B2E-803F5912431E}"/>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E732F948-40E4-E08D-2DB1-063319D1889E}"/>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D9673BDA-9806-741E-66C9-DB5CE7D29B32}"/>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965B675B-9E4F-E562-AEED-A6103906BE43}"/>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BF1B0547-3883-D7B6-554A-A699A97EC64F}"/>
              </a:ext>
            </a:extLst>
          </p:cNvPr>
          <p:cNvSpPr txBox="1"/>
          <p:nvPr/>
        </p:nvSpPr>
        <p:spPr>
          <a:xfrm>
            <a:off x="168600" y="1083338"/>
            <a:ext cx="8422547" cy="3239348"/>
          </a:xfrm>
          <a:prstGeom prst="rect">
            <a:avLst/>
          </a:prstGeom>
          <a:noFill/>
        </p:spPr>
        <p:txBody>
          <a:bodyPr wrap="square">
            <a:spAutoFit/>
          </a:bodyPr>
          <a:lstStyle/>
          <a:p>
            <a:pPr>
              <a:spcBef>
                <a:spcPts val="300"/>
              </a:spcBef>
            </a:pPr>
            <a:r>
              <a:rPr lang="lt-LT" sz="1400" b="1" dirty="0" err="1"/>
              <a:t>Size</a:t>
            </a:r>
            <a:r>
              <a:rPr lang="lt-LT" sz="1400" b="1" dirty="0"/>
              <a:t> </a:t>
            </a:r>
            <a:r>
              <a:rPr lang="lt-LT" sz="1400" b="1" dirty="0" err="1"/>
              <a:t>of</a:t>
            </a:r>
            <a:r>
              <a:rPr lang="lt-LT" sz="1400" b="1" dirty="0"/>
              <a:t> </a:t>
            </a:r>
            <a:r>
              <a:rPr lang="lt-LT" sz="1400" b="1" dirty="0" err="1"/>
              <a:t>the</a:t>
            </a:r>
            <a:r>
              <a:rPr lang="lt-LT" sz="1400" b="1" dirty="0"/>
              <a:t> </a:t>
            </a:r>
            <a:r>
              <a:rPr lang="lt-LT" sz="1400" b="1" dirty="0" err="1"/>
              <a:t>grant</a:t>
            </a:r>
            <a:r>
              <a:rPr lang="lt-LT" sz="1400" b="1" dirty="0"/>
              <a:t>. </a:t>
            </a:r>
            <a:r>
              <a:rPr lang="en-US" sz="1400" dirty="0"/>
              <a:t>Any grant requested must fall between the following minimum and maximum amounts: </a:t>
            </a:r>
            <a:endParaRPr lang="lt-LT" sz="1400" dirty="0"/>
          </a:p>
          <a:p>
            <a:pPr marL="285750" indent="-285750">
              <a:spcBef>
                <a:spcPts val="300"/>
              </a:spcBef>
              <a:buFont typeface="Arial" panose="020B0604020202020204" pitchFamily="34" charset="0"/>
              <a:buChar char="•"/>
            </a:pPr>
            <a:r>
              <a:rPr lang="en-US" sz="1400" dirty="0"/>
              <a:t>minimum amount for Lot 1 and Lot 2: EUR 50.000 (for all sciences) </a:t>
            </a:r>
            <a:endParaRPr lang="lt-LT" sz="1400" dirty="0"/>
          </a:p>
          <a:p>
            <a:pPr marL="285750" indent="-285750">
              <a:spcBef>
                <a:spcPts val="300"/>
              </a:spcBef>
              <a:buFont typeface="Arial" panose="020B0604020202020204" pitchFamily="34" charset="0"/>
              <a:buChar char="•"/>
            </a:pPr>
            <a:r>
              <a:rPr lang="en-US" sz="1400" dirty="0"/>
              <a:t>maximum amount for Lot 1: EUR 80.000 (for Humanities and Social sciences) </a:t>
            </a:r>
            <a:endParaRPr lang="lt-LT" sz="1400" dirty="0"/>
          </a:p>
          <a:p>
            <a:pPr marL="285750" indent="-285750">
              <a:spcBef>
                <a:spcPts val="300"/>
              </a:spcBef>
              <a:buFont typeface="Arial" panose="020B0604020202020204" pitchFamily="34" charset="0"/>
              <a:buChar char="•"/>
            </a:pPr>
            <a:r>
              <a:rPr lang="en-US" sz="1400" dirty="0"/>
              <a:t>maximum amount for Lot 2: EUR 121.250 (for other sciences)</a:t>
            </a:r>
            <a:endParaRPr lang="lt-LT" sz="1400" dirty="0"/>
          </a:p>
          <a:p>
            <a:pPr marL="285750" indent="-285750">
              <a:spcBef>
                <a:spcPts val="300"/>
              </a:spcBef>
              <a:buFont typeface="Arial" panose="020B0604020202020204" pitchFamily="34" charset="0"/>
              <a:buChar char="•"/>
            </a:pPr>
            <a:endParaRPr lang="lt-LT" sz="1400" dirty="0"/>
          </a:p>
          <a:p>
            <a:pPr>
              <a:spcBef>
                <a:spcPts val="300"/>
              </a:spcBef>
            </a:pPr>
            <a:r>
              <a:rPr lang="en-US" sz="1400" dirty="0"/>
              <a:t>Any grant requested under this call for proposals must fall between the following minimum and maximum percentages of total eligible costs of the action: </a:t>
            </a:r>
            <a:endParaRPr lang="lt-LT" sz="1400" dirty="0"/>
          </a:p>
          <a:p>
            <a:pPr marL="285750" indent="-285750">
              <a:spcBef>
                <a:spcPts val="300"/>
              </a:spcBef>
              <a:buFont typeface="Arial" panose="020B0604020202020204" pitchFamily="34" charset="0"/>
              <a:buChar char="•"/>
            </a:pPr>
            <a:r>
              <a:rPr lang="en-US" sz="1400" dirty="0"/>
              <a:t>Minimum percentage: 80% of the total eligible costs of the action. </a:t>
            </a:r>
            <a:endParaRPr lang="lt-LT" sz="1400" dirty="0"/>
          </a:p>
          <a:p>
            <a:pPr marL="285750" indent="-285750">
              <a:spcBef>
                <a:spcPts val="300"/>
              </a:spcBef>
              <a:buFont typeface="Arial" panose="020B0604020202020204" pitchFamily="34" charset="0"/>
              <a:buChar char="•"/>
            </a:pPr>
            <a:r>
              <a:rPr lang="en-US" sz="1400" dirty="0"/>
              <a:t>Maximum percentage: 95% of the total eligible costs of the action </a:t>
            </a:r>
            <a:endParaRPr lang="lt-LT" sz="1400" dirty="0"/>
          </a:p>
          <a:p>
            <a:pPr>
              <a:spcBef>
                <a:spcPts val="300"/>
              </a:spcBef>
            </a:pPr>
            <a:endParaRPr lang="lt-LT" sz="1400" dirty="0"/>
          </a:p>
          <a:p>
            <a:pPr>
              <a:spcBef>
                <a:spcPts val="300"/>
              </a:spcBef>
            </a:pPr>
            <a:r>
              <a:rPr lang="en-US" sz="1400" dirty="0"/>
              <a:t>The balance (i.e. the difference between the total cost of the action and the amount requested from the contracting authority) must be financed from sources other than the general budget of the </a:t>
            </a:r>
            <a:r>
              <a:rPr lang="lt-LT" sz="1400" dirty="0"/>
              <a:t>EU</a:t>
            </a:r>
            <a:r>
              <a:rPr lang="en-US" sz="1400" dirty="0"/>
              <a:t> or the European Development Fund</a:t>
            </a:r>
            <a:r>
              <a:rPr lang="lt-LT" sz="1400" dirty="0"/>
              <a:t>.</a:t>
            </a:r>
            <a:endParaRPr lang="en-GB" sz="1400" dirty="0"/>
          </a:p>
        </p:txBody>
      </p:sp>
    </p:spTree>
    <p:extLst>
      <p:ext uri="{BB962C8B-B14F-4D97-AF65-F5344CB8AC3E}">
        <p14:creationId xmlns:p14="http://schemas.microsoft.com/office/powerpoint/2010/main" val="93600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9DD2CF4F-6510-8784-F6DA-58E5AA424374}"/>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0DB1C9C0-C3F8-5D3F-80EA-53E903EF8554}"/>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BF393FE5-00F8-B935-1063-BF8886A12C81}"/>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E942A4FA-A198-290E-6CA6-5AD1179FB84E}"/>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F341D76C-9E15-32F6-C3BE-1905861CCE05}"/>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1.2.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Eligibility criteria</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7C6D1223-8E67-B474-F2D0-4CFA12EACA84}"/>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1DD631C8-EB7E-5CCB-F341-71B7E2E8507A}"/>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BA490EFC-E9F0-A3A3-5D88-B9C25B6FBD48}"/>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103994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0E0A-8B5C-0E2A-E3F0-3CDA76E85E2A}"/>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7502CC71-373F-97A5-26CA-F16D7629BF7A}"/>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E76598CA-0900-C6C1-5438-41E6321B62F3}"/>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en-US" sz="2400" b="1" dirty="0">
                <a:solidFill>
                  <a:schemeClr val="bg1"/>
                </a:solidFill>
              </a:rPr>
              <a:t> (1)</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E9E2ACB1-BB56-2DF6-716E-DFAD5BC74943}"/>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203A4557-CD4F-1DDC-EE30-C72A4C244D5A}"/>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D730F664-2C91-0C80-312B-256CCD646B76}"/>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F9C148C1-BBE1-643B-C7EB-F5F2718690FF}"/>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699E13DC-372C-04ED-A17F-16822766D5C4}"/>
              </a:ext>
            </a:extLst>
          </p:cNvPr>
          <p:cNvSpPr txBox="1"/>
          <p:nvPr/>
        </p:nvSpPr>
        <p:spPr>
          <a:xfrm>
            <a:off x="258097" y="1094113"/>
            <a:ext cx="8904125" cy="2277547"/>
          </a:xfrm>
          <a:prstGeom prst="rect">
            <a:avLst/>
          </a:prstGeom>
          <a:noFill/>
        </p:spPr>
        <p:txBody>
          <a:bodyPr wrap="square">
            <a:spAutoFit/>
          </a:bodyPr>
          <a:lstStyle/>
          <a:p>
            <a:pPr>
              <a:spcBef>
                <a:spcPts val="600"/>
              </a:spcBef>
            </a:pPr>
            <a:r>
              <a:rPr lang="en-US" sz="1400" dirty="0"/>
              <a:t>There are three sets of eligibility criteria, relating to: </a:t>
            </a:r>
            <a:endParaRPr lang="lt-LT" sz="1400" dirty="0"/>
          </a:p>
          <a:p>
            <a:pPr marL="342900" indent="-342900">
              <a:spcBef>
                <a:spcPts val="600"/>
              </a:spcBef>
              <a:buAutoNum type="arabicPeriod"/>
            </a:pPr>
            <a:r>
              <a:rPr lang="lt-LT" sz="1400" dirty="0"/>
              <a:t>T</a:t>
            </a:r>
            <a:r>
              <a:rPr lang="en-US" sz="1400" dirty="0"/>
              <a:t>he </a:t>
            </a:r>
            <a:r>
              <a:rPr lang="en-US" sz="1400" b="1" dirty="0"/>
              <a:t>actors</a:t>
            </a:r>
            <a:r>
              <a:rPr lang="en-US" sz="1400" dirty="0"/>
              <a:t> (</a:t>
            </a:r>
            <a:r>
              <a:rPr lang="lt-LT" sz="1400" dirty="0" err="1"/>
              <a:t>Sections</a:t>
            </a:r>
            <a:r>
              <a:rPr lang="lt-LT" sz="1400" dirty="0"/>
              <a:t> </a:t>
            </a:r>
            <a:r>
              <a:rPr lang="en-US" sz="1400" dirty="0"/>
              <a:t>2.1.1. – 2.1.3.</a:t>
            </a:r>
            <a:r>
              <a:rPr lang="lt-LT" sz="1400" dirty="0"/>
              <a:t> </a:t>
            </a:r>
            <a:r>
              <a:rPr lang="lt-LT" sz="1400" dirty="0" err="1"/>
              <a:t>of</a:t>
            </a:r>
            <a:r>
              <a:rPr lang="lt-LT" sz="1400" dirty="0"/>
              <a:t> </a:t>
            </a:r>
            <a:r>
              <a:rPr lang="lt-LT" sz="1400" dirty="0" err="1"/>
              <a:t>the</a:t>
            </a:r>
            <a:r>
              <a:rPr lang="lt-LT" sz="1400" dirty="0"/>
              <a:t> </a:t>
            </a:r>
            <a:r>
              <a:rPr lang="lt-LT" sz="1400" dirty="0" err="1"/>
              <a:t>guidelines</a:t>
            </a:r>
            <a:r>
              <a:rPr lang="en-US" sz="1400" dirty="0"/>
              <a:t>): </a:t>
            </a:r>
            <a:endParaRPr lang="lt-LT" sz="1400" dirty="0"/>
          </a:p>
          <a:p>
            <a:pPr marL="800100" lvl="1" indent="-342900">
              <a:spcBef>
                <a:spcPts val="600"/>
              </a:spcBef>
              <a:buFont typeface="Arial" panose="020B0604020202020204" pitchFamily="34" charset="0"/>
              <a:buChar char="•"/>
            </a:pPr>
            <a:r>
              <a:rPr lang="en-US" sz="1400" dirty="0"/>
              <a:t>the ‘lead applicant’, i.e. the entity submitting the application form; </a:t>
            </a:r>
            <a:endParaRPr lang="lt-LT" sz="1400" dirty="0"/>
          </a:p>
          <a:p>
            <a:pPr marL="800100" lvl="1" indent="-342900">
              <a:spcBef>
                <a:spcPts val="600"/>
              </a:spcBef>
              <a:buFont typeface="Arial" panose="020B0604020202020204" pitchFamily="34" charset="0"/>
              <a:buChar char="•"/>
            </a:pPr>
            <a:r>
              <a:rPr lang="en-US" sz="1400" dirty="0"/>
              <a:t>if any, its co-applicant(s) (where it is not specified otherwise the lead applicant and its </a:t>
            </a:r>
            <a:r>
              <a:rPr lang="en-US" sz="1400" dirty="0" err="1"/>
              <a:t>coapplicant</a:t>
            </a:r>
            <a:r>
              <a:rPr lang="en-US" sz="1400" dirty="0"/>
              <a:t>(s) are hereinafter jointly referred as ‘applicant(s)’); </a:t>
            </a:r>
            <a:endParaRPr lang="lt-LT" sz="1400" dirty="0"/>
          </a:p>
          <a:p>
            <a:pPr marL="800100" lvl="1" indent="-342900">
              <a:spcBef>
                <a:spcPts val="600"/>
              </a:spcBef>
              <a:buFont typeface="Arial" panose="020B0604020202020204" pitchFamily="34" charset="0"/>
              <a:buChar char="•"/>
            </a:pPr>
            <a:r>
              <a:rPr lang="en-US" sz="1400" dirty="0"/>
              <a:t>and, if any, affiliated entity(</a:t>
            </a:r>
            <a:r>
              <a:rPr lang="en-US" sz="1400" dirty="0" err="1"/>
              <a:t>ies</a:t>
            </a:r>
            <a:r>
              <a:rPr lang="en-US" sz="1400" dirty="0"/>
              <a:t>) to the lead applicant and/or to a co-applicant(s); </a:t>
            </a:r>
            <a:endParaRPr lang="lt-LT" sz="1400" dirty="0"/>
          </a:p>
          <a:p>
            <a:pPr marL="342900" indent="-342900">
              <a:spcBef>
                <a:spcPts val="600"/>
              </a:spcBef>
              <a:buAutoNum type="arabicPeriod"/>
            </a:pPr>
            <a:r>
              <a:rPr lang="lt-LT" sz="1400" dirty="0" err="1"/>
              <a:t>The</a:t>
            </a:r>
            <a:r>
              <a:rPr lang="lt-LT" sz="1400" dirty="0"/>
              <a:t> </a:t>
            </a:r>
            <a:r>
              <a:rPr lang="en-US" sz="1400" b="1" dirty="0"/>
              <a:t>actions</a:t>
            </a:r>
            <a:r>
              <a:rPr lang="en-US" sz="1400" dirty="0"/>
              <a:t> for which a grant may be awarded</a:t>
            </a:r>
            <a:r>
              <a:rPr lang="lt-LT" sz="1400" dirty="0"/>
              <a:t> </a:t>
            </a:r>
            <a:r>
              <a:rPr lang="en-US" sz="1400" dirty="0"/>
              <a:t>(2.1.4.); </a:t>
            </a:r>
            <a:endParaRPr lang="lt-LT" sz="1400" dirty="0"/>
          </a:p>
          <a:p>
            <a:pPr marL="342900" indent="-342900">
              <a:spcBef>
                <a:spcPts val="600"/>
              </a:spcBef>
              <a:buAutoNum type="arabicPeriod"/>
            </a:pPr>
            <a:r>
              <a:rPr lang="lt-LT" sz="1400" dirty="0"/>
              <a:t>T</a:t>
            </a:r>
            <a:r>
              <a:rPr lang="en-US" sz="1400" dirty="0"/>
              <a:t>he </a:t>
            </a:r>
            <a:r>
              <a:rPr lang="en-US" sz="1400" b="1" dirty="0"/>
              <a:t>costs</a:t>
            </a:r>
            <a:r>
              <a:rPr lang="lt-LT" sz="1400" dirty="0"/>
              <a:t>: </a:t>
            </a:r>
            <a:r>
              <a:rPr lang="lt-LT" sz="1400" dirty="0" err="1"/>
              <a:t>the</a:t>
            </a:r>
            <a:r>
              <a:rPr lang="lt-LT" sz="1400" dirty="0"/>
              <a:t> </a:t>
            </a:r>
            <a:r>
              <a:rPr lang="en-US" sz="1400" dirty="0"/>
              <a:t>types of cost that may be considered in setting the amount of the grant(2.1.5.)</a:t>
            </a:r>
            <a:r>
              <a:rPr lang="lt-LT" sz="1400" dirty="0"/>
              <a:t>.</a:t>
            </a:r>
            <a:endParaRPr lang="en-GB" sz="1400" dirty="0"/>
          </a:p>
        </p:txBody>
      </p:sp>
    </p:spTree>
    <p:extLst>
      <p:ext uri="{BB962C8B-B14F-4D97-AF65-F5344CB8AC3E}">
        <p14:creationId xmlns:p14="http://schemas.microsoft.com/office/powerpoint/2010/main" val="419343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5F179-8044-9524-5E4C-75C1CDDEB34E}"/>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9AB7B541-BEB0-C289-6D01-340A48F65956}"/>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EF582DBC-6FA1-EC24-7172-392BB21064E9}"/>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(3)</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DC7A0A18-2C16-DD41-045C-E98786124859}"/>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CC113623-8C7D-D2B7-EC26-15C414FD79A2}"/>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A4A4F6FA-CDBB-6673-6B04-046E3D04A6A0}"/>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573ADB37-42F7-ED23-63B2-A889EEDC44FF}"/>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69000930-C183-E647-3E23-C4EB636B15D9}"/>
              </a:ext>
            </a:extLst>
          </p:cNvPr>
          <p:cNvSpPr txBox="1"/>
          <p:nvPr/>
        </p:nvSpPr>
        <p:spPr>
          <a:xfrm>
            <a:off x="258097" y="1094113"/>
            <a:ext cx="8904125" cy="2785378"/>
          </a:xfrm>
          <a:prstGeom prst="rect">
            <a:avLst/>
          </a:prstGeom>
          <a:noFill/>
        </p:spPr>
        <p:txBody>
          <a:bodyPr wrap="square">
            <a:spAutoFit/>
          </a:bodyPr>
          <a:lstStyle/>
          <a:p>
            <a:pPr>
              <a:spcBef>
                <a:spcPts val="600"/>
              </a:spcBef>
            </a:pPr>
            <a:r>
              <a:rPr lang="en-US" sz="1400" dirty="0"/>
              <a:t>Lead applicant must: </a:t>
            </a:r>
            <a:endParaRPr lang="lt-LT" sz="1400" dirty="0"/>
          </a:p>
          <a:p>
            <a:pPr indent="-285750">
              <a:spcBef>
                <a:spcPts val="600"/>
              </a:spcBef>
              <a:buFont typeface="Arial" panose="020B0604020202020204" pitchFamily="34" charset="0"/>
              <a:buChar char="•"/>
            </a:pPr>
            <a:r>
              <a:rPr lang="lt-LT" sz="1400" dirty="0"/>
              <a:t>b</a:t>
            </a:r>
            <a:r>
              <a:rPr lang="en-US" sz="1400" dirty="0"/>
              <a:t>e a </a:t>
            </a:r>
            <a:r>
              <a:rPr lang="en-US" sz="1400" b="1" dirty="0"/>
              <a:t>legal entity </a:t>
            </a:r>
            <a:r>
              <a:rPr lang="en-US" sz="1400" dirty="0"/>
              <a:t>and </a:t>
            </a:r>
            <a:endParaRPr lang="lt-LT" sz="1400" dirty="0"/>
          </a:p>
          <a:p>
            <a:pPr indent="-285750">
              <a:spcBef>
                <a:spcPts val="600"/>
              </a:spcBef>
              <a:buFont typeface="Arial" panose="020B0604020202020204" pitchFamily="34" charset="0"/>
              <a:buChar char="•"/>
            </a:pPr>
            <a:r>
              <a:rPr lang="lt-LT" sz="1400" dirty="0"/>
              <a:t>b</a:t>
            </a:r>
            <a:r>
              <a:rPr lang="en-US" sz="1400" dirty="0"/>
              <a:t>e </a:t>
            </a:r>
            <a:r>
              <a:rPr lang="en-US" sz="1400" b="1" dirty="0"/>
              <a:t>non-profit</a:t>
            </a:r>
            <a:r>
              <a:rPr lang="en-US" sz="1400" dirty="0"/>
              <a:t> and </a:t>
            </a:r>
            <a:endParaRPr lang="lt-LT" sz="1400" dirty="0"/>
          </a:p>
          <a:p>
            <a:pPr indent="-285750">
              <a:spcBef>
                <a:spcPts val="600"/>
              </a:spcBef>
              <a:buFont typeface="Arial" panose="020B0604020202020204" pitchFamily="34" charset="0"/>
              <a:buChar char="•"/>
            </a:pPr>
            <a:r>
              <a:rPr lang="lt-LT" sz="1400" dirty="0"/>
              <a:t>b</a:t>
            </a:r>
            <a:r>
              <a:rPr lang="en-US" sz="1400" dirty="0"/>
              <a:t>e a specific type of organization such as: </a:t>
            </a:r>
            <a:r>
              <a:rPr lang="en-US" sz="1400" b="1" dirty="0"/>
              <a:t>university </a:t>
            </a:r>
            <a:r>
              <a:rPr lang="en-US" sz="1400" dirty="0"/>
              <a:t>or </a:t>
            </a:r>
            <a:r>
              <a:rPr lang="en-US" sz="1400" b="1" dirty="0"/>
              <a:t>other academic institution </a:t>
            </a:r>
            <a:r>
              <a:rPr lang="en-US" sz="1400" dirty="0"/>
              <a:t>(like institutes of National Academy of Sciences, etc.) established in a Member State of the European Union and </a:t>
            </a:r>
            <a:endParaRPr lang="lt-LT" sz="1400" dirty="0"/>
          </a:p>
          <a:p>
            <a:pPr indent="-285750">
              <a:spcBef>
                <a:spcPts val="600"/>
              </a:spcBef>
              <a:buFont typeface="Arial" panose="020B0604020202020204" pitchFamily="34" charset="0"/>
              <a:buChar char="•"/>
            </a:pPr>
            <a:r>
              <a:rPr lang="lt-LT" sz="1400" dirty="0"/>
              <a:t>b</a:t>
            </a:r>
            <a:r>
              <a:rPr lang="en-US" sz="1400" dirty="0"/>
              <a:t>e </a:t>
            </a:r>
            <a:r>
              <a:rPr lang="en-US" sz="1400" b="1" dirty="0"/>
              <a:t>directly responsible </a:t>
            </a:r>
            <a:r>
              <a:rPr lang="en-US" sz="1400" dirty="0"/>
              <a:t>for the preparation and management of the action with the co-applicant(s) and affiliated entity(</a:t>
            </a:r>
            <a:r>
              <a:rPr lang="en-US" sz="1400" dirty="0" err="1"/>
              <a:t>ies</a:t>
            </a:r>
            <a:r>
              <a:rPr lang="en-US" sz="1400" dirty="0"/>
              <a:t>), not acting as an intermediary and </a:t>
            </a:r>
            <a:endParaRPr lang="lt-LT" sz="1400" dirty="0"/>
          </a:p>
          <a:p>
            <a:pPr indent="-285750">
              <a:spcBef>
                <a:spcPts val="600"/>
              </a:spcBef>
              <a:buFont typeface="Arial" panose="020B0604020202020204" pitchFamily="34" charset="0"/>
              <a:buChar char="•"/>
            </a:pPr>
            <a:r>
              <a:rPr lang="lt-LT" sz="1400" b="1" dirty="0"/>
              <a:t>p</a:t>
            </a:r>
            <a:r>
              <a:rPr lang="en-US" sz="1400" b="1" dirty="0" err="1"/>
              <a:t>ropose</a:t>
            </a:r>
            <a:r>
              <a:rPr lang="en-US" sz="1400" b="1" dirty="0"/>
              <a:t> a research team </a:t>
            </a:r>
            <a:r>
              <a:rPr lang="en-US" sz="1400" dirty="0"/>
              <a:t>according to the criteria set out in Section 2.1.4.</a:t>
            </a:r>
            <a:endParaRPr lang="lt-LT" sz="1400" dirty="0"/>
          </a:p>
          <a:p>
            <a:pPr indent="-285750">
              <a:spcBef>
                <a:spcPts val="600"/>
              </a:spcBef>
              <a:buFont typeface="Arial" panose="020B0604020202020204" pitchFamily="34" charset="0"/>
              <a:buChar char="•"/>
            </a:pPr>
            <a:endParaRPr lang="lt-LT" sz="1400" dirty="0"/>
          </a:p>
          <a:p>
            <a:pPr>
              <a:spcBef>
                <a:spcPts val="600"/>
              </a:spcBef>
            </a:pPr>
            <a:r>
              <a:rPr lang="en-US" sz="1400" dirty="0"/>
              <a:t>The lead applicant have to sign the </a:t>
            </a:r>
            <a:r>
              <a:rPr lang="en-US" sz="1400" b="1" dirty="0"/>
              <a:t>‘mandate for applicant(s)’.</a:t>
            </a:r>
            <a:endParaRPr lang="en-GB" sz="1400" b="1" dirty="0"/>
          </a:p>
        </p:txBody>
      </p:sp>
    </p:spTree>
    <p:extLst>
      <p:ext uri="{BB962C8B-B14F-4D97-AF65-F5344CB8AC3E}">
        <p14:creationId xmlns:p14="http://schemas.microsoft.com/office/powerpoint/2010/main" val="1227083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5152-DC6A-DF85-4C00-1C4A82E28B8E}"/>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F58CF63A-2366-D3FC-B538-7EADA2373A72}"/>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9755EC64-5D0F-7B8B-B718-FE6521B105B3}"/>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(3)</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A7F76DF3-05A5-C1C9-1662-8756F1EF4FA8}"/>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21D51A3C-A546-7CDF-C245-8A3044F4C90D}"/>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75362D79-5E8A-A0E7-B7B2-382B49637A8C}"/>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2CA295AC-2F6D-1962-BFD2-5BE88EF0461B}"/>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90497F93-9416-EC40-4261-37844EDD97A6}"/>
              </a:ext>
            </a:extLst>
          </p:cNvPr>
          <p:cNvSpPr txBox="1"/>
          <p:nvPr/>
        </p:nvSpPr>
        <p:spPr>
          <a:xfrm>
            <a:off x="258097" y="1094113"/>
            <a:ext cx="8904125" cy="3370153"/>
          </a:xfrm>
          <a:prstGeom prst="rect">
            <a:avLst/>
          </a:prstGeom>
          <a:noFill/>
        </p:spPr>
        <p:txBody>
          <a:bodyPr wrap="square">
            <a:spAutoFit/>
          </a:bodyPr>
          <a:lstStyle/>
          <a:p>
            <a:pPr>
              <a:spcBef>
                <a:spcPts val="600"/>
              </a:spcBef>
            </a:pPr>
            <a:r>
              <a:rPr lang="lt-LT" sz="1400" dirty="0" err="1"/>
              <a:t>Th</a:t>
            </a:r>
            <a:r>
              <a:rPr lang="en-US" sz="1400" dirty="0"/>
              <a:t>e lead applicant may act individually or with co-applicant(s). </a:t>
            </a:r>
          </a:p>
          <a:p>
            <a:pPr>
              <a:spcBef>
                <a:spcPts val="600"/>
              </a:spcBef>
            </a:pPr>
            <a:r>
              <a:rPr lang="en-US" sz="1400" dirty="0"/>
              <a:t>Co-applicants must satisfy the eligibility criteria: </a:t>
            </a:r>
            <a:endParaRPr lang="lt-LT" sz="1400" dirty="0"/>
          </a:p>
          <a:p>
            <a:pPr marL="285750" indent="-285750">
              <a:spcBef>
                <a:spcPts val="600"/>
              </a:spcBef>
              <a:buFont typeface="Arial" panose="020B0604020202020204" pitchFamily="34" charset="0"/>
              <a:buChar char="•"/>
            </a:pPr>
            <a:r>
              <a:rPr lang="en-US" sz="1400" dirty="0"/>
              <a:t>be a </a:t>
            </a:r>
            <a:r>
              <a:rPr lang="en-US" sz="1400" b="1" dirty="0"/>
              <a:t>legal entity </a:t>
            </a:r>
            <a:r>
              <a:rPr lang="en-US" sz="1400" dirty="0"/>
              <a:t>and </a:t>
            </a:r>
            <a:endParaRPr lang="lt-LT" sz="1400" dirty="0"/>
          </a:p>
          <a:p>
            <a:pPr marL="285750" indent="-285750">
              <a:spcBef>
                <a:spcPts val="600"/>
              </a:spcBef>
              <a:buFont typeface="Arial" panose="020B0604020202020204" pitchFamily="34" charset="0"/>
              <a:buChar char="•"/>
            </a:pPr>
            <a:r>
              <a:rPr lang="en-US" sz="1400" dirty="0"/>
              <a:t>be a specific type of a research organization such as: </a:t>
            </a:r>
            <a:r>
              <a:rPr lang="en-US" sz="1400" b="1" dirty="0"/>
              <a:t>university, academic institution, research institution, think tank, etc. </a:t>
            </a:r>
            <a:r>
              <a:rPr lang="en-US" sz="1400" dirty="0"/>
              <a:t>and </a:t>
            </a:r>
            <a:endParaRPr lang="lt-LT" sz="1400" dirty="0"/>
          </a:p>
          <a:p>
            <a:pPr marL="285750" indent="-285750">
              <a:spcBef>
                <a:spcPts val="600"/>
              </a:spcBef>
              <a:buFont typeface="Arial" panose="020B0604020202020204" pitchFamily="34" charset="0"/>
              <a:buChar char="•"/>
            </a:pPr>
            <a:r>
              <a:rPr lang="en-US" sz="1400" dirty="0"/>
              <a:t>be </a:t>
            </a:r>
            <a:r>
              <a:rPr lang="en-US" sz="1400" b="1" dirty="0"/>
              <a:t>non-profit</a:t>
            </a:r>
            <a:r>
              <a:rPr lang="en-US" sz="1400" dirty="0"/>
              <a:t> and </a:t>
            </a:r>
            <a:endParaRPr lang="lt-LT" sz="1400" dirty="0"/>
          </a:p>
          <a:p>
            <a:pPr marL="285750" indent="-285750">
              <a:spcBef>
                <a:spcPts val="600"/>
              </a:spcBef>
              <a:buFont typeface="Arial" panose="020B0604020202020204" pitchFamily="34" charset="0"/>
              <a:buChar char="•"/>
            </a:pPr>
            <a:r>
              <a:rPr lang="en-US" sz="1400" dirty="0"/>
              <a:t>be </a:t>
            </a:r>
            <a:r>
              <a:rPr lang="en-US" sz="1400" b="1" dirty="0"/>
              <a:t>established in </a:t>
            </a:r>
            <a:r>
              <a:rPr lang="en-US" sz="1400" dirty="0"/>
              <a:t>a Member State of the </a:t>
            </a:r>
            <a:r>
              <a:rPr lang="en-US" sz="1400" b="1" dirty="0"/>
              <a:t>European Union </a:t>
            </a:r>
            <a:r>
              <a:rPr lang="en-US" sz="1400" dirty="0"/>
              <a:t>and </a:t>
            </a:r>
            <a:endParaRPr lang="lt-LT" sz="1400" dirty="0"/>
          </a:p>
          <a:p>
            <a:pPr marL="285750" indent="-285750">
              <a:spcBef>
                <a:spcPts val="600"/>
              </a:spcBef>
              <a:buFont typeface="Arial" panose="020B0604020202020204" pitchFamily="34" charset="0"/>
              <a:buChar char="•"/>
            </a:pPr>
            <a:r>
              <a:rPr lang="en-US" sz="1400" dirty="0"/>
              <a:t>be </a:t>
            </a:r>
            <a:r>
              <a:rPr lang="en-US" sz="1400" b="1" dirty="0"/>
              <a:t>directly responsible </a:t>
            </a:r>
            <a:r>
              <a:rPr lang="en-US" sz="1400" dirty="0"/>
              <a:t>for the preparation and management of the action with the lead applicant and affiliated entity(</a:t>
            </a:r>
            <a:r>
              <a:rPr lang="en-US" sz="1400" dirty="0" err="1"/>
              <a:t>ies</a:t>
            </a:r>
            <a:r>
              <a:rPr lang="en-US" sz="1400" dirty="0"/>
              <a:t>), not acting as an intermediary and </a:t>
            </a:r>
            <a:endParaRPr lang="lt-LT" sz="1400" dirty="0"/>
          </a:p>
          <a:p>
            <a:pPr marL="285750" indent="-285750">
              <a:spcBef>
                <a:spcPts val="600"/>
              </a:spcBef>
              <a:buFont typeface="Arial" panose="020B0604020202020204" pitchFamily="34" charset="0"/>
              <a:buChar char="•"/>
            </a:pPr>
            <a:r>
              <a:rPr lang="en-US" sz="1400" dirty="0"/>
              <a:t>propose </a:t>
            </a:r>
            <a:r>
              <a:rPr lang="en-US" sz="1400" b="1" dirty="0"/>
              <a:t>at least one member </a:t>
            </a:r>
            <a:r>
              <a:rPr lang="en-US" sz="1400" dirty="0"/>
              <a:t>to the research team.</a:t>
            </a:r>
          </a:p>
          <a:p>
            <a:pPr marL="285750" indent="-285750">
              <a:spcBef>
                <a:spcPts val="600"/>
              </a:spcBef>
              <a:buFont typeface="Arial" panose="020B0604020202020204" pitchFamily="34" charset="0"/>
              <a:buChar char="•"/>
            </a:pPr>
            <a:endParaRPr lang="en-US" sz="1400" dirty="0"/>
          </a:p>
          <a:p>
            <a:pPr>
              <a:spcBef>
                <a:spcPts val="600"/>
              </a:spcBef>
            </a:pPr>
            <a:r>
              <a:rPr lang="en-US" sz="1400" dirty="0"/>
              <a:t>Co-applicants have to sign the </a:t>
            </a:r>
            <a:r>
              <a:rPr lang="en-US" sz="1400" b="1" dirty="0"/>
              <a:t>‘mandate for co-applicant(s)’.</a:t>
            </a:r>
            <a:endParaRPr lang="en-GB" sz="1400" b="1" dirty="0"/>
          </a:p>
        </p:txBody>
      </p:sp>
    </p:spTree>
    <p:extLst>
      <p:ext uri="{BB962C8B-B14F-4D97-AF65-F5344CB8AC3E}">
        <p14:creationId xmlns:p14="http://schemas.microsoft.com/office/powerpoint/2010/main" val="1653211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3D6D-A7DE-DE1F-34A9-37F6EE2CCBF3}"/>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50778964-E78F-449B-8BDA-3B694E7CE1BD}"/>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8EE1F1D9-B63D-099C-BFB4-AD4EC0F9F78F}"/>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(4)</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6A397621-29CD-853F-1E1D-BD3CE19A3815}"/>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5E0ADD9C-4E0B-E884-155D-82519F345678}"/>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6C103969-057C-17B3-6DD0-9B235EE59F72}"/>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F3AE7910-5A7B-EF66-18AC-EA90B3A673C7}"/>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B8ACE97A-7C29-EA6B-1A3A-E2EAA07DA252}"/>
              </a:ext>
            </a:extLst>
          </p:cNvPr>
          <p:cNvSpPr txBox="1"/>
          <p:nvPr/>
        </p:nvSpPr>
        <p:spPr>
          <a:xfrm>
            <a:off x="224505" y="1064101"/>
            <a:ext cx="8904125" cy="3724096"/>
          </a:xfrm>
          <a:prstGeom prst="rect">
            <a:avLst/>
          </a:prstGeom>
          <a:noFill/>
        </p:spPr>
        <p:txBody>
          <a:bodyPr wrap="square">
            <a:spAutoFit/>
          </a:bodyPr>
          <a:lstStyle/>
          <a:p>
            <a:r>
              <a:rPr lang="lt-LT" sz="1400" dirty="0" err="1"/>
              <a:t>Affiliated</a:t>
            </a:r>
            <a:r>
              <a:rPr lang="lt-LT" sz="1400" dirty="0"/>
              <a:t> </a:t>
            </a:r>
            <a:r>
              <a:rPr lang="lt-LT" sz="1400" dirty="0" err="1"/>
              <a:t>partners</a:t>
            </a:r>
            <a:r>
              <a:rPr lang="en-US" sz="1400" dirty="0"/>
              <a:t> must satisfy the eligibility criteria: </a:t>
            </a:r>
          </a:p>
          <a:p>
            <a:endParaRPr lang="lt-LT" sz="1400" dirty="0"/>
          </a:p>
          <a:p>
            <a:pPr marL="285750" indent="-285750">
              <a:buFont typeface="Arial" panose="020B0604020202020204" pitchFamily="34" charset="0"/>
              <a:buChar char="•"/>
            </a:pPr>
            <a:r>
              <a:rPr lang="lt-LT" sz="1400" dirty="0" err="1"/>
              <a:t>must</a:t>
            </a:r>
            <a:r>
              <a:rPr lang="lt-LT" sz="1400" dirty="0"/>
              <a:t> </a:t>
            </a:r>
            <a:r>
              <a:rPr lang="en-US" sz="1400" dirty="0" err="1"/>
              <a:t>hav</a:t>
            </a:r>
            <a:r>
              <a:rPr lang="lt-LT" sz="1400" dirty="0"/>
              <a:t>e</a:t>
            </a:r>
            <a:r>
              <a:rPr lang="en-US" sz="1400" dirty="0"/>
              <a:t> </a:t>
            </a:r>
            <a:r>
              <a:rPr lang="en-US" sz="1400" b="1" dirty="0"/>
              <a:t>a structural link </a:t>
            </a:r>
            <a:r>
              <a:rPr lang="en-US" sz="1400" dirty="0"/>
              <a:t>with the applicants (the lead applicant or a co-applicant), in particular a legal or capital link. </a:t>
            </a:r>
            <a:r>
              <a:rPr lang="lt-LT" sz="1400" dirty="0"/>
              <a:t>T</a:t>
            </a:r>
            <a:r>
              <a:rPr lang="en-US" sz="1400" dirty="0"/>
              <a:t>he link </a:t>
            </a:r>
            <a:r>
              <a:rPr lang="lt-LT" sz="1400" dirty="0" err="1"/>
              <a:t>should</a:t>
            </a:r>
            <a:r>
              <a:rPr lang="en-US" sz="1400" dirty="0"/>
              <a:t> exist before the call for proposals and remain valid after the end of the action</a:t>
            </a:r>
            <a:r>
              <a:rPr lang="lt-LT" sz="1400" dirty="0"/>
              <a:t>. </a:t>
            </a:r>
            <a:r>
              <a:rPr lang="en-US" sz="1400" dirty="0"/>
              <a:t>This structural link encompasses mainly two notions:</a:t>
            </a:r>
            <a:endParaRPr lang="lt-LT" sz="1400" dirty="0"/>
          </a:p>
          <a:p>
            <a:pPr marL="742950" lvl="1" indent="-285750">
              <a:buFontTx/>
              <a:buChar char="-"/>
            </a:pPr>
            <a:r>
              <a:rPr lang="lt-LT" sz="1400" dirty="0" err="1"/>
              <a:t>Control</a:t>
            </a:r>
            <a:r>
              <a:rPr lang="lt-LT" sz="1400" dirty="0"/>
              <a:t>,</a:t>
            </a:r>
            <a:endParaRPr lang="en-US" sz="1400" dirty="0"/>
          </a:p>
          <a:p>
            <a:pPr marL="742950" lvl="1" indent="-285750">
              <a:buFontTx/>
              <a:buChar char="-"/>
            </a:pPr>
            <a:r>
              <a:rPr lang="lt-LT" sz="1400" dirty="0" err="1"/>
              <a:t>Membership</a:t>
            </a:r>
            <a:r>
              <a:rPr lang="lt-LT" sz="1400" dirty="0"/>
              <a:t>. </a:t>
            </a:r>
          </a:p>
          <a:p>
            <a:pPr marL="742950" lvl="1" indent="-285750">
              <a:buFontTx/>
              <a:buChar char="-"/>
            </a:pPr>
            <a:endParaRPr lang="lt-LT" sz="1400" dirty="0"/>
          </a:p>
          <a:p>
            <a:r>
              <a:rPr lang="en-US" sz="1400" b="1" dirty="0"/>
              <a:t>Exception </a:t>
            </a:r>
            <a:r>
              <a:rPr lang="en-US" sz="1400" dirty="0"/>
              <a:t>in the case of so-called ‘sole a</a:t>
            </a:r>
            <a:r>
              <a:rPr lang="en-GB" sz="1400" dirty="0" err="1"/>
              <a:t>pplicants</a:t>
            </a:r>
            <a:r>
              <a:rPr lang="en-GB" sz="1400" dirty="0"/>
              <a:t>’ or ‘sole beneficiaries’: </a:t>
            </a:r>
            <a:r>
              <a:rPr lang="en-US" sz="1400" dirty="0"/>
              <a:t>a sole applicant or a sole beneficiary is a legal entity formed by several entities (a group of entities) which together comply with the criteria for being awarded the grant (i.e., an association is formed by its members).</a:t>
            </a:r>
          </a:p>
          <a:p>
            <a:endParaRPr lang="en-US" sz="1400" dirty="0"/>
          </a:p>
          <a:p>
            <a:r>
              <a:rPr lang="en-US" sz="1400" dirty="0"/>
              <a:t>The affiliated entities have to sign the </a:t>
            </a:r>
            <a:r>
              <a:rPr lang="en-US" sz="1400" b="1" dirty="0"/>
              <a:t>‘affiliated entities' statement</a:t>
            </a:r>
            <a:r>
              <a:rPr lang="en-US" sz="1400" dirty="0"/>
              <a:t>.</a:t>
            </a:r>
            <a:endParaRPr lang="lt-LT" sz="1400" dirty="0"/>
          </a:p>
          <a:p>
            <a:pPr marL="285750" indent="-285750">
              <a:buFont typeface="Arial" panose="020B0604020202020204" pitchFamily="34" charset="0"/>
              <a:buChar char="•"/>
            </a:pPr>
            <a:endParaRPr lang="lt-LT" dirty="0"/>
          </a:p>
          <a:p>
            <a:pPr marL="285750" indent="-285750">
              <a:buFont typeface="Arial" panose="020B0604020202020204" pitchFamily="34" charset="0"/>
              <a:buChar char="•"/>
            </a:pPr>
            <a:endParaRPr lang="lt-LT" dirty="0"/>
          </a:p>
          <a:p>
            <a:pPr marL="742950" lvl="1" indent="-285750">
              <a:buFont typeface="Arial" panose="020B0604020202020204" pitchFamily="34" charset="0"/>
              <a:buChar char="•"/>
            </a:pPr>
            <a:endParaRPr lang="lt-LT" dirty="0"/>
          </a:p>
        </p:txBody>
      </p:sp>
    </p:spTree>
    <p:extLst>
      <p:ext uri="{BB962C8B-B14F-4D97-AF65-F5344CB8AC3E}">
        <p14:creationId xmlns:p14="http://schemas.microsoft.com/office/powerpoint/2010/main" val="2120881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5FE4C-13F0-46DC-6FD0-BF26DE9C834F}"/>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79570CC4-7834-8015-36C1-04CA72A57692}"/>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C43D3D39-11A9-64DB-3FAE-D61DD4AE94CC}"/>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5</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B7FC4EA3-31E7-8971-5756-0EFF11E9CAA9}"/>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BF1991D9-D4C5-D262-54B2-F2760854DD29}"/>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D2F545AF-4DA7-D5CD-B5FD-78D94991954F}"/>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452380EB-EE32-81D1-EA2D-44904EE3EBCE}"/>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49C003AD-94AF-7367-0726-80F7B354F6CC}"/>
              </a:ext>
            </a:extLst>
          </p:cNvPr>
          <p:cNvSpPr txBox="1"/>
          <p:nvPr/>
        </p:nvSpPr>
        <p:spPr>
          <a:xfrm>
            <a:off x="304439" y="1074248"/>
            <a:ext cx="8549790" cy="3093154"/>
          </a:xfrm>
          <a:prstGeom prst="rect">
            <a:avLst/>
          </a:prstGeom>
          <a:noFill/>
        </p:spPr>
        <p:txBody>
          <a:bodyPr wrap="square">
            <a:spAutoFit/>
          </a:bodyPr>
          <a:lstStyle/>
          <a:p>
            <a:r>
              <a:rPr lang="en-US" sz="1600" dirty="0"/>
              <a:t>The following entities are not applicants nor affiliated entities: </a:t>
            </a:r>
          </a:p>
          <a:p>
            <a:endParaRPr lang="en-US" sz="1600" dirty="0"/>
          </a:p>
          <a:p>
            <a:pPr marL="285750" indent="-285750">
              <a:spcBef>
                <a:spcPts val="600"/>
              </a:spcBef>
              <a:buFont typeface="Arial" panose="020B0604020202020204" pitchFamily="34" charset="0"/>
              <a:buChar char="•"/>
            </a:pPr>
            <a:r>
              <a:rPr lang="en-US" sz="1400" b="1" dirty="0"/>
              <a:t>Associates: </a:t>
            </a:r>
            <a:r>
              <a:rPr lang="en-US" sz="1400" dirty="0"/>
              <a:t>Other </a:t>
            </a:r>
            <a:r>
              <a:rPr lang="en-US" sz="1400" dirty="0" err="1"/>
              <a:t>organisations</a:t>
            </a:r>
            <a:r>
              <a:rPr lang="en-US" sz="1400" dirty="0"/>
              <a:t> or individuals may be involved in the action. Such associates play a real role in the action but may not receive funding from the grant, except for per diem or travel costs. Associates do not have to meet the eligibility criteria referred to in Section 2.1.1. Associates must be mentioned in Part B Section 3 — ‘Associates participating in the action’ — of the grant application form. </a:t>
            </a:r>
          </a:p>
          <a:p>
            <a:pPr marL="285750" indent="-285750">
              <a:spcBef>
                <a:spcPts val="600"/>
              </a:spcBef>
              <a:buFont typeface="Arial" panose="020B0604020202020204" pitchFamily="34" charset="0"/>
              <a:buChar char="•"/>
            </a:pPr>
            <a:r>
              <a:rPr lang="en-US" sz="1400" b="1" dirty="0"/>
              <a:t>Contractors: </a:t>
            </a:r>
            <a:r>
              <a:rPr lang="en-US" sz="1400" dirty="0"/>
              <a:t>The beneficiaries and their affiliated entities are permitted to award contracts. Associates or affiliated entity(</a:t>
            </a:r>
            <a:r>
              <a:rPr lang="en-US" sz="1400" dirty="0" err="1"/>
              <a:t>ies</a:t>
            </a:r>
            <a:r>
              <a:rPr lang="en-US" sz="1400" dirty="0"/>
              <a:t>) cannot be also contractors in the project. Contractors are subject to the procurement rules set out in Annex IV to the standard grant contract</a:t>
            </a:r>
          </a:p>
          <a:p>
            <a:pPr marL="285750" indent="-285750">
              <a:spcBef>
                <a:spcPts val="600"/>
              </a:spcBef>
              <a:buFont typeface="Arial" panose="020B0604020202020204" pitchFamily="34" charset="0"/>
              <a:buChar char="•"/>
            </a:pPr>
            <a:r>
              <a:rPr lang="en-US" sz="1400" b="1" dirty="0"/>
              <a:t>Do not have to sign </a:t>
            </a:r>
            <a:r>
              <a:rPr lang="en-US" sz="1400" dirty="0"/>
              <a:t>the ‘mandate for co-applicant(s)’ or ‘affiliated entities' statement.</a:t>
            </a:r>
            <a:endParaRPr lang="lt-LT" sz="1400" dirty="0"/>
          </a:p>
          <a:p>
            <a:pPr marL="285750" indent="-285750">
              <a:buFont typeface="Arial" panose="020B0604020202020204" pitchFamily="34" charset="0"/>
              <a:buChar char="•"/>
            </a:pPr>
            <a:endParaRPr lang="lt-LT" dirty="0"/>
          </a:p>
          <a:p>
            <a:pPr lvl="1"/>
            <a:endParaRPr lang="en-US" dirty="0"/>
          </a:p>
        </p:txBody>
      </p:sp>
    </p:spTree>
    <p:extLst>
      <p:ext uri="{BB962C8B-B14F-4D97-AF65-F5344CB8AC3E}">
        <p14:creationId xmlns:p14="http://schemas.microsoft.com/office/powerpoint/2010/main" val="3822289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B521-68E1-8FB4-886E-BDF06190B89E}"/>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8221EC7F-57A6-7D97-AAF8-ED35DC5C33FF}"/>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A1B92130-1F5D-A297-E425-E9EE053A73F7}"/>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6</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C39DFB4D-E0C2-16C7-0CB8-26F123FB78DC}"/>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FBB1EFB9-55C4-F437-E299-62264098B8E2}"/>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C6A85E34-4937-2A6D-A623-D5C83DEED25B}"/>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7BC2C217-3B66-9915-C35F-D089F03A445B}"/>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F2D0254A-FA9D-FB62-2D56-1F6958EF7987}"/>
              </a:ext>
            </a:extLst>
          </p:cNvPr>
          <p:cNvSpPr txBox="1"/>
          <p:nvPr/>
        </p:nvSpPr>
        <p:spPr>
          <a:xfrm>
            <a:off x="174171" y="1020263"/>
            <a:ext cx="8904125" cy="3631763"/>
          </a:xfrm>
          <a:prstGeom prst="rect">
            <a:avLst/>
          </a:prstGeom>
          <a:noFill/>
        </p:spPr>
        <p:txBody>
          <a:bodyPr wrap="square">
            <a:spAutoFit/>
          </a:bodyPr>
          <a:lstStyle/>
          <a:p>
            <a:r>
              <a:rPr lang="en-US" sz="1600" b="1" dirty="0"/>
              <a:t>Definition </a:t>
            </a:r>
          </a:p>
          <a:p>
            <a:r>
              <a:rPr lang="en-US" sz="1400" dirty="0"/>
              <a:t>An action is a research project for which a grant application has been submitted. An action is composed of a set of activities. </a:t>
            </a:r>
            <a:endParaRPr lang="lt-LT" sz="1400" dirty="0"/>
          </a:p>
          <a:p>
            <a:endParaRPr lang="lt-LT" sz="1000" dirty="0"/>
          </a:p>
          <a:p>
            <a:r>
              <a:rPr lang="lt-LT" sz="1600" b="1" dirty="0"/>
              <a:t>Type </a:t>
            </a:r>
            <a:r>
              <a:rPr lang="lt-LT" sz="1600" b="1" dirty="0" err="1"/>
              <a:t>of</a:t>
            </a:r>
            <a:r>
              <a:rPr lang="lt-LT" sz="1600" b="1" dirty="0"/>
              <a:t> </a:t>
            </a:r>
            <a:r>
              <a:rPr lang="lt-LT" sz="1600" b="1" dirty="0" err="1"/>
              <a:t>action</a:t>
            </a:r>
            <a:endParaRPr lang="lt-LT" sz="1600" b="1" dirty="0"/>
          </a:p>
          <a:p>
            <a:r>
              <a:rPr lang="en-US" sz="1400" dirty="0"/>
              <a:t>Academic and scientific research or study. Comparative and interdisciplinary research is welcome.</a:t>
            </a:r>
          </a:p>
          <a:p>
            <a:endParaRPr lang="en-US" sz="1000" dirty="0"/>
          </a:p>
          <a:p>
            <a:r>
              <a:rPr lang="en-US" sz="1600" b="1" dirty="0"/>
              <a:t>Sectors or themes </a:t>
            </a:r>
          </a:p>
          <a:p>
            <a:r>
              <a:rPr lang="en-US" sz="1400" dirty="0"/>
              <a:t>Applications shall be submitted in the fields of the sciences stated in Section 1.3. regarding the Lot1 and Lot2.</a:t>
            </a:r>
            <a:endParaRPr lang="lt-LT" sz="1400" dirty="0"/>
          </a:p>
          <a:p>
            <a:endParaRPr lang="lt-LT" sz="1000" dirty="0"/>
          </a:p>
          <a:p>
            <a:r>
              <a:rPr lang="en-US" sz="1600" b="1" dirty="0"/>
              <a:t>Duration </a:t>
            </a:r>
          </a:p>
          <a:p>
            <a:r>
              <a:rPr lang="en-US" sz="1400" dirty="0"/>
              <a:t>The duration of an action must be between 6 and 18 months. </a:t>
            </a:r>
            <a:endParaRPr lang="lt-LT" sz="1400" dirty="0"/>
          </a:p>
          <a:p>
            <a:endParaRPr lang="lt-LT" sz="1000" dirty="0"/>
          </a:p>
          <a:p>
            <a:r>
              <a:rPr lang="en-US" sz="1600" b="1" dirty="0"/>
              <a:t>Location</a:t>
            </a:r>
            <a:endParaRPr lang="lt-LT" sz="1600" b="1" dirty="0"/>
          </a:p>
          <a:p>
            <a:r>
              <a:rPr lang="lt-LT" sz="1400" dirty="0" err="1"/>
              <a:t>Action</a:t>
            </a:r>
            <a:r>
              <a:rPr lang="lt-LT" sz="1400" dirty="0"/>
              <a:t> </a:t>
            </a:r>
            <a:r>
              <a:rPr lang="lt-LT" sz="1400" dirty="0" err="1"/>
              <a:t>activities</a:t>
            </a:r>
            <a:r>
              <a:rPr lang="lt-LT" sz="1400" dirty="0"/>
              <a:t> </a:t>
            </a:r>
            <a:r>
              <a:rPr lang="en-US" sz="1400" dirty="0"/>
              <a:t>must take place in the European Union</a:t>
            </a:r>
            <a:r>
              <a:rPr lang="lt-LT" sz="1400" dirty="0"/>
              <a:t>.</a:t>
            </a:r>
          </a:p>
          <a:p>
            <a:endParaRPr lang="en-US" dirty="0"/>
          </a:p>
        </p:txBody>
      </p:sp>
    </p:spTree>
    <p:extLst>
      <p:ext uri="{BB962C8B-B14F-4D97-AF65-F5344CB8AC3E}">
        <p14:creationId xmlns:p14="http://schemas.microsoft.com/office/powerpoint/2010/main" val="271541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047DB-B7EB-835E-554F-0E01C680B3B2}"/>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A55C87F3-DB5E-DE9E-9EC8-3CE3676C6602}"/>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99F183B5-15E7-47E8-5BF2-65032C790499}"/>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7</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6B794B2C-1050-12DF-E0B7-6EE7F4BE7085}"/>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966FFB6E-A387-D593-8143-1E449078334C}"/>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31BCAD37-BB3C-3F47-58AA-28B23F546446}"/>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A166F307-A913-3798-ED5F-1DDB6EE058B6}"/>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BCDFAC99-735A-7710-3FD3-B0D68CEB361C}"/>
              </a:ext>
            </a:extLst>
          </p:cNvPr>
          <p:cNvSpPr txBox="1"/>
          <p:nvPr/>
        </p:nvSpPr>
        <p:spPr>
          <a:xfrm>
            <a:off x="224505" y="1064101"/>
            <a:ext cx="8904125" cy="3000821"/>
          </a:xfrm>
          <a:prstGeom prst="rect">
            <a:avLst/>
          </a:prstGeom>
          <a:noFill/>
        </p:spPr>
        <p:txBody>
          <a:bodyPr wrap="square">
            <a:spAutoFit/>
          </a:bodyPr>
          <a:lstStyle/>
          <a:p>
            <a:r>
              <a:rPr lang="en-US" sz="1600" b="1" dirty="0"/>
              <a:t>Research team composition </a:t>
            </a:r>
            <a:r>
              <a:rPr lang="en-US" sz="1600" dirty="0"/>
              <a:t>proposed </a:t>
            </a:r>
            <a:r>
              <a:rPr lang="lt-LT" sz="1600" dirty="0" err="1"/>
              <a:t>collectively</a:t>
            </a:r>
            <a:r>
              <a:rPr lang="lt-LT" sz="1600" dirty="0"/>
              <a:t> </a:t>
            </a:r>
            <a:r>
              <a:rPr lang="en-US" sz="1600" dirty="0"/>
              <a:t>by the lead applicant and co-applicant should meet the following criteria:</a:t>
            </a:r>
            <a:endParaRPr lang="lt-LT" sz="1600" dirty="0"/>
          </a:p>
          <a:p>
            <a:endParaRPr lang="en-US" sz="1600" dirty="0"/>
          </a:p>
          <a:p>
            <a:pPr marL="285750" indent="-285750">
              <a:spcBef>
                <a:spcPts val="600"/>
              </a:spcBef>
              <a:buFont typeface="Arial" panose="020B0604020202020204" pitchFamily="34" charset="0"/>
              <a:buChar char="•"/>
            </a:pPr>
            <a:r>
              <a:rPr lang="en-US" sz="1400" dirty="0"/>
              <a:t>includes </a:t>
            </a:r>
            <a:r>
              <a:rPr lang="en-US" sz="1400" b="1" dirty="0"/>
              <a:t>at least one present or former citizen of Belarus</a:t>
            </a:r>
            <a:r>
              <a:rPr lang="en-US" sz="1400" dirty="0"/>
              <a:t>, who has left Belarus since no earlier than August 2020 due to repression or persecutions on political grounds and who is currently affiliated as researcher, PhD student and/or lecturer at European (EU, EEA, UK, </a:t>
            </a:r>
            <a:r>
              <a:rPr lang="en-US" sz="1400" dirty="0" err="1"/>
              <a:t>EaP</a:t>
            </a:r>
            <a:r>
              <a:rPr lang="en-US" sz="1400" dirty="0"/>
              <a:t> countries) university or research institution, including think tanks, or who had been affiliated as researcher, lecturer or PhD student in Belarusian university or research institution, and has lost his/her position because of political reasons and repressions no earlier than August 2020 (concerns both those remaining in Belarus and in exile). </a:t>
            </a:r>
          </a:p>
          <a:p>
            <a:pPr marL="285750" indent="-285750">
              <a:spcBef>
                <a:spcPts val="600"/>
              </a:spcBef>
              <a:buFont typeface="Arial" panose="020B0604020202020204" pitchFamily="34" charset="0"/>
              <a:buChar char="•"/>
            </a:pPr>
            <a:r>
              <a:rPr lang="en-US" sz="1400" dirty="0"/>
              <a:t>includes </a:t>
            </a:r>
            <a:r>
              <a:rPr lang="en-US" sz="1400" b="1" dirty="0"/>
              <a:t>at least one researcher that has worked in European academic institutions not less than 4 years </a:t>
            </a:r>
            <a:r>
              <a:rPr lang="en-US" sz="1400" dirty="0"/>
              <a:t>before the application for this call of proposals. </a:t>
            </a:r>
          </a:p>
          <a:p>
            <a:pPr marL="285750" indent="-285750">
              <a:spcBef>
                <a:spcPts val="600"/>
              </a:spcBef>
              <a:buFont typeface="Arial" panose="020B0604020202020204" pitchFamily="34" charset="0"/>
              <a:buChar char="•"/>
            </a:pPr>
            <a:r>
              <a:rPr lang="en-US" sz="1400" dirty="0"/>
              <a:t>includes </a:t>
            </a:r>
            <a:r>
              <a:rPr lang="en-US" sz="1400" b="1" dirty="0"/>
              <a:t>a leader of the research team who has a PhD or equivalent</a:t>
            </a:r>
          </a:p>
        </p:txBody>
      </p:sp>
    </p:spTree>
    <p:extLst>
      <p:ext uri="{BB962C8B-B14F-4D97-AF65-F5344CB8AC3E}">
        <p14:creationId xmlns:p14="http://schemas.microsoft.com/office/powerpoint/2010/main" val="1359226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2E88D-DC40-646C-84BF-03A4E9B4D998}"/>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56763369-D7DD-DD54-971F-D43D5E52D50E}"/>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0071861B-7BDC-A018-9218-B3AF7B1BC8E2}"/>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(8)</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25D303D3-945C-B2E1-C61A-24FBFEAE6C65}"/>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11783819-89CD-B7A4-3E08-014914B08E83}"/>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5C7C017C-59B8-52C0-DB6C-6A0BD3F6555F}"/>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4B988E98-C9FE-5034-50A5-088E727033CA}"/>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42B2EC3F-54ED-8E5D-8667-B63CD3B599D2}"/>
              </a:ext>
            </a:extLst>
          </p:cNvPr>
          <p:cNvSpPr txBox="1"/>
          <p:nvPr/>
        </p:nvSpPr>
        <p:spPr>
          <a:xfrm>
            <a:off x="258097" y="1224442"/>
            <a:ext cx="8904125" cy="2277547"/>
          </a:xfrm>
          <a:prstGeom prst="rect">
            <a:avLst/>
          </a:prstGeom>
          <a:noFill/>
        </p:spPr>
        <p:txBody>
          <a:bodyPr wrap="square">
            <a:spAutoFit/>
          </a:bodyPr>
          <a:lstStyle/>
          <a:p>
            <a:r>
              <a:rPr lang="en-US" sz="1600" b="1" dirty="0"/>
              <a:t>Types of activity: </a:t>
            </a:r>
            <a:endParaRPr lang="lt-LT" sz="1600" b="1" dirty="0"/>
          </a:p>
          <a:p>
            <a:endParaRPr lang="lt-LT" sz="1400" dirty="0"/>
          </a:p>
          <a:p>
            <a:pPr marL="285750" indent="-285750">
              <a:buFont typeface="Arial" panose="020B0604020202020204" pitchFamily="34" charset="0"/>
              <a:buChar char="•"/>
            </a:pPr>
            <a:r>
              <a:rPr lang="en-US" sz="1400" dirty="0"/>
              <a:t>all research-related activities (methodology development, data collection and analysis, preparation of research outputs, laboratory research, testing, conducting interviews, working in library, etc.); </a:t>
            </a:r>
            <a:endParaRPr lang="lt-LT" sz="1400" dirty="0"/>
          </a:p>
          <a:p>
            <a:pPr marL="285750" indent="-285750">
              <a:buFont typeface="Arial" panose="020B0604020202020204" pitchFamily="34" charset="0"/>
              <a:buChar char="•"/>
            </a:pPr>
            <a:endParaRPr lang="lt-LT" sz="1400" dirty="0"/>
          </a:p>
          <a:p>
            <a:pPr marL="285750" indent="-285750">
              <a:buFont typeface="Arial" panose="020B0604020202020204" pitchFamily="34" charset="0"/>
              <a:buChar char="•"/>
            </a:pPr>
            <a:r>
              <a:rPr lang="en-US" sz="1400" dirty="0" err="1"/>
              <a:t>organising</a:t>
            </a:r>
            <a:r>
              <a:rPr lang="en-US" sz="1400" dirty="0"/>
              <a:t> conferences, seminars, workshops, or other events to promote research results; </a:t>
            </a:r>
            <a:endParaRPr lang="lt-LT" sz="1400" dirty="0"/>
          </a:p>
          <a:p>
            <a:pPr marL="285750" indent="-285750">
              <a:buFont typeface="Arial" panose="020B0604020202020204" pitchFamily="34" charset="0"/>
              <a:buChar char="•"/>
            </a:pPr>
            <a:endParaRPr lang="lt-LT" sz="1400" dirty="0"/>
          </a:p>
          <a:p>
            <a:pPr marL="285750" indent="-285750">
              <a:buFont typeface="Arial" panose="020B0604020202020204" pitchFamily="34" charset="0"/>
              <a:buChar char="•"/>
            </a:pPr>
            <a:r>
              <a:rPr lang="en-US" sz="1400" dirty="0"/>
              <a:t>attending conferences, seminars, workshops to present research results; </a:t>
            </a:r>
            <a:endParaRPr lang="lt-LT" sz="1400" dirty="0"/>
          </a:p>
          <a:p>
            <a:endParaRPr lang="lt-LT" sz="1400" dirty="0"/>
          </a:p>
          <a:p>
            <a:pPr marL="285750" indent="-285750">
              <a:buFont typeface="Arial" panose="020B0604020202020204" pitchFamily="34" charset="0"/>
              <a:buChar char="•"/>
            </a:pPr>
            <a:r>
              <a:rPr lang="en-US" sz="1400" dirty="0"/>
              <a:t>publishing of research results in the scientific and mass media sources.</a:t>
            </a:r>
            <a:endParaRPr lang="en-US" sz="1400" b="1" dirty="0"/>
          </a:p>
        </p:txBody>
      </p:sp>
    </p:spTree>
    <p:extLst>
      <p:ext uri="{BB962C8B-B14F-4D97-AF65-F5344CB8AC3E}">
        <p14:creationId xmlns:p14="http://schemas.microsoft.com/office/powerpoint/2010/main" val="1660957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8A6DE-A293-7FCE-5441-75A940B1021B}"/>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8A197777-1799-941B-4ECB-BDEC8C01BAC1}"/>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D4AC0A13-0A72-2272-6C3D-C289E2214989}"/>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(9)</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88804CEB-A3E0-28E2-C2D6-AFC7FF2C9504}"/>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E8B75930-E76A-BED2-9BA1-A0785320B3F3}"/>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9318880A-C107-4514-239F-AD29B975F081}"/>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8E3136B6-1478-94BB-99CF-544A500C44AB}"/>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042D4517-7737-9279-AAD8-2EC8E98D68B7}"/>
              </a:ext>
            </a:extLst>
          </p:cNvPr>
          <p:cNvSpPr txBox="1"/>
          <p:nvPr/>
        </p:nvSpPr>
        <p:spPr>
          <a:xfrm>
            <a:off x="258097" y="1224442"/>
            <a:ext cx="8904125" cy="1877437"/>
          </a:xfrm>
          <a:prstGeom prst="rect">
            <a:avLst/>
          </a:prstGeom>
          <a:noFill/>
        </p:spPr>
        <p:txBody>
          <a:bodyPr wrap="square">
            <a:spAutoFit/>
          </a:bodyPr>
          <a:lstStyle/>
          <a:p>
            <a:r>
              <a:rPr lang="en-GB" sz="1600" b="1" dirty="0"/>
              <a:t>Expected outputs: </a:t>
            </a:r>
            <a:endParaRPr lang="lt-LT" sz="1600" b="1" dirty="0"/>
          </a:p>
          <a:p>
            <a:endParaRPr lang="lt-LT" sz="1600" dirty="0"/>
          </a:p>
          <a:p>
            <a:pPr marL="285750" indent="-285750">
              <a:buFont typeface="Arial" panose="020B0604020202020204" pitchFamily="34" charset="0"/>
              <a:buChar char="•"/>
            </a:pPr>
            <a:r>
              <a:rPr lang="en-GB" sz="1400" dirty="0"/>
              <a:t>scientific outputs (e.g., a monograph, study, peer-reviewed articles, etc.) (</a:t>
            </a:r>
            <a:r>
              <a:rPr lang="en-GB" sz="1400" b="1" dirty="0"/>
              <a:t>mandatory</a:t>
            </a:r>
            <a:r>
              <a:rPr lang="en-GB" sz="1400" dirty="0"/>
              <a:t>); </a:t>
            </a:r>
            <a:endParaRPr lang="lt-LT" sz="1400" dirty="0"/>
          </a:p>
          <a:p>
            <a:pPr marL="285750" indent="-285750">
              <a:buFont typeface="Arial" panose="020B0604020202020204" pitchFamily="34" charset="0"/>
              <a:buChar char="•"/>
            </a:pPr>
            <a:endParaRPr lang="lt-LT" sz="1400" dirty="0"/>
          </a:p>
          <a:p>
            <a:pPr marL="285750" indent="-285750">
              <a:buFont typeface="Arial" panose="020B0604020202020204" pitchFamily="34" charset="0"/>
              <a:buChar char="•"/>
            </a:pPr>
            <a:r>
              <a:rPr lang="en-GB" sz="1400" dirty="0"/>
              <a:t>policy-related outputs (e.g. policy briefings); </a:t>
            </a:r>
            <a:endParaRPr lang="lt-LT" sz="1400" dirty="0"/>
          </a:p>
          <a:p>
            <a:pPr marL="285750" indent="-285750">
              <a:buFont typeface="Arial" panose="020B0604020202020204" pitchFamily="34" charset="0"/>
              <a:buChar char="•"/>
            </a:pPr>
            <a:endParaRPr lang="lt-LT" sz="1400" dirty="0"/>
          </a:p>
          <a:p>
            <a:pPr marL="285750" indent="-285750">
              <a:buFont typeface="Arial" panose="020B0604020202020204" pitchFamily="34" charset="0"/>
              <a:buChar char="•"/>
            </a:pPr>
            <a:r>
              <a:rPr lang="en-GB" sz="1400" dirty="0"/>
              <a:t>dissemination outputs (e.g., dissemination of project results to the </a:t>
            </a:r>
            <a:r>
              <a:rPr lang="en-US" sz="1400" dirty="0"/>
              <a:t>community and other relevant stakeholders at conferences, workshops, seminars, media sources, etc.). </a:t>
            </a:r>
            <a:endParaRPr lang="en-US" sz="1400" b="1" dirty="0"/>
          </a:p>
        </p:txBody>
      </p:sp>
    </p:spTree>
    <p:extLst>
      <p:ext uri="{BB962C8B-B14F-4D97-AF65-F5344CB8AC3E}">
        <p14:creationId xmlns:p14="http://schemas.microsoft.com/office/powerpoint/2010/main" val="3535572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F13C-CB9C-5D35-CDE2-18D7C4031169}"/>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B5A7433C-1D31-8297-DF3A-24FF4B722D03}"/>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2A98DC95-3811-1663-A221-F9F813B8D514}"/>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(9)</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7052DF94-356B-FB4C-89A6-A8B77A4D76B1}"/>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79D64813-636A-343D-3E38-A500B91AF29C}"/>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93F79EA8-090C-AF06-B2F6-DE57B6E40A55}"/>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6B7A7BE6-ABD0-A2B1-0B30-5AB80ACB5EB8}"/>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72283272-903B-AD4D-3ECE-049A98F0A6E2}"/>
              </a:ext>
            </a:extLst>
          </p:cNvPr>
          <p:cNvSpPr txBox="1"/>
          <p:nvPr/>
        </p:nvSpPr>
        <p:spPr>
          <a:xfrm>
            <a:off x="258097" y="1224442"/>
            <a:ext cx="8904125" cy="2092881"/>
          </a:xfrm>
          <a:prstGeom prst="rect">
            <a:avLst/>
          </a:prstGeom>
          <a:noFill/>
        </p:spPr>
        <p:txBody>
          <a:bodyPr wrap="square">
            <a:spAutoFit/>
          </a:bodyPr>
          <a:lstStyle/>
          <a:p>
            <a:r>
              <a:rPr lang="lt-LT" sz="1600" b="1" dirty="0" err="1"/>
              <a:t>Eligible</a:t>
            </a:r>
            <a:r>
              <a:rPr lang="lt-LT" sz="1600" b="1" dirty="0"/>
              <a:t> </a:t>
            </a:r>
            <a:r>
              <a:rPr lang="lt-LT" sz="1600" b="1" dirty="0" err="1"/>
              <a:t>costs</a:t>
            </a:r>
            <a:endParaRPr lang="lt-LT" sz="1600" b="1" dirty="0"/>
          </a:p>
          <a:p>
            <a:endParaRPr lang="lt-LT" sz="1600" dirty="0"/>
          </a:p>
          <a:p>
            <a:r>
              <a:rPr lang="en-US" sz="1400" dirty="0"/>
              <a:t>Reimbursement of eligible costs that may be based on any or a combination of the following forms: </a:t>
            </a:r>
            <a:endParaRPr lang="lt-LT" sz="1400" dirty="0"/>
          </a:p>
          <a:p>
            <a:pPr marL="400050" indent="-400050">
              <a:buAutoNum type="romanLcParenBoth"/>
            </a:pPr>
            <a:r>
              <a:rPr lang="en-US" sz="1400" b="1" dirty="0"/>
              <a:t>actual costs </a:t>
            </a:r>
            <a:r>
              <a:rPr lang="en-US" sz="1400" dirty="0"/>
              <a:t>incurred by the beneficiary(</a:t>
            </a:r>
            <a:r>
              <a:rPr lang="en-US" sz="1400" dirty="0" err="1"/>
              <a:t>ies</a:t>
            </a:r>
            <a:r>
              <a:rPr lang="en-US" sz="1400" dirty="0"/>
              <a:t>) and affiliated entity(</a:t>
            </a:r>
            <a:r>
              <a:rPr lang="en-US" sz="1400" dirty="0" err="1"/>
              <a:t>ies</a:t>
            </a:r>
            <a:r>
              <a:rPr lang="en-US" sz="1400" dirty="0"/>
              <a:t>); </a:t>
            </a:r>
            <a:endParaRPr lang="lt-LT" sz="1400" dirty="0"/>
          </a:p>
          <a:p>
            <a:pPr marL="400050" indent="-400050">
              <a:buAutoNum type="romanLcParenBoth"/>
            </a:pPr>
            <a:r>
              <a:rPr lang="en-US" sz="1400" dirty="0"/>
              <a:t>one simplified cost option (see below): </a:t>
            </a:r>
            <a:endParaRPr lang="lt-LT" sz="1400" dirty="0"/>
          </a:p>
          <a:p>
            <a:pPr marL="857250" lvl="1" indent="-400050">
              <a:buFont typeface="Wingdings" panose="05000000000000000000" pitchFamily="2" charset="2"/>
              <a:buChar char="ü"/>
            </a:pPr>
            <a:r>
              <a:rPr lang="lt-LT" sz="1400" b="1" dirty="0"/>
              <a:t>f</a:t>
            </a:r>
            <a:r>
              <a:rPr lang="en-US" sz="1400" b="1" dirty="0" err="1"/>
              <a:t>lat</a:t>
            </a:r>
            <a:r>
              <a:rPr lang="en-US" sz="1400" b="1" dirty="0"/>
              <a:t>-rate financing</a:t>
            </a:r>
            <a:r>
              <a:rPr lang="en-US" sz="1400" dirty="0"/>
              <a:t>: covering specific categories of eligible costs which are clearly identified in advance by applying a percentage fixed ex ante. </a:t>
            </a:r>
            <a:endParaRPr lang="lt-LT" sz="1400" dirty="0"/>
          </a:p>
          <a:p>
            <a:pPr lvl="1"/>
            <a:endParaRPr lang="lt-LT" sz="1400" b="1" dirty="0"/>
          </a:p>
          <a:p>
            <a:pPr lvl="1" indent="-457200"/>
            <a:r>
              <a:rPr lang="en-US" sz="1400" dirty="0"/>
              <a:t>It is therefore in the applicants' interest to provide a realistic and cost-effective budge</a:t>
            </a:r>
            <a:r>
              <a:rPr lang="lt-LT" sz="1400" dirty="0"/>
              <a:t>.</a:t>
            </a:r>
            <a:endParaRPr lang="en-US" sz="1400" b="1" dirty="0"/>
          </a:p>
        </p:txBody>
      </p:sp>
    </p:spTree>
    <p:extLst>
      <p:ext uri="{BB962C8B-B14F-4D97-AF65-F5344CB8AC3E}">
        <p14:creationId xmlns:p14="http://schemas.microsoft.com/office/powerpoint/2010/main" val="3270488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32A1E-16DE-6766-A904-F075E47BF98D}"/>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47C30FC7-9EA2-734D-1E49-DD3A2AA1A80B}"/>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3BC0BE2C-4310-9468-DE25-7DA21F023FD9}"/>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10</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753670D9-83CC-95CB-D219-6EDE00C40D52}"/>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A9D90D56-8EE3-230F-B532-418ABE9862A8}"/>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1703D432-0089-4E25-F313-E0C9BC68369F}"/>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20A6F212-A454-A6CA-7C0C-22B98C0C00A2}"/>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330E361B-14C0-B8DD-0317-E53DB63B9126}"/>
              </a:ext>
            </a:extLst>
          </p:cNvPr>
          <p:cNvSpPr txBox="1"/>
          <p:nvPr/>
        </p:nvSpPr>
        <p:spPr>
          <a:xfrm>
            <a:off x="0" y="1010083"/>
            <a:ext cx="8904125" cy="3247043"/>
          </a:xfrm>
          <a:prstGeom prst="rect">
            <a:avLst/>
          </a:prstGeom>
          <a:noFill/>
        </p:spPr>
        <p:txBody>
          <a:bodyPr wrap="square">
            <a:spAutoFit/>
          </a:bodyPr>
          <a:lstStyle/>
          <a:p>
            <a:r>
              <a:rPr lang="lt-LT" sz="1600" b="1" dirty="0" err="1"/>
              <a:t>Eligible</a:t>
            </a:r>
            <a:r>
              <a:rPr lang="lt-LT" sz="1600" b="1" dirty="0"/>
              <a:t> </a:t>
            </a:r>
            <a:r>
              <a:rPr lang="lt-LT" sz="1600" b="1" dirty="0" err="1"/>
              <a:t>costs</a:t>
            </a:r>
            <a:endParaRPr lang="lt-LT" sz="1600" b="1" dirty="0"/>
          </a:p>
          <a:p>
            <a:endParaRPr lang="lt-LT" sz="1000" dirty="0"/>
          </a:p>
          <a:p>
            <a:pPr marL="285750" indent="-285750">
              <a:spcBef>
                <a:spcPts val="600"/>
              </a:spcBef>
              <a:buFont typeface="Arial" panose="020B0604020202020204" pitchFamily="34" charset="0"/>
              <a:buChar char="•"/>
            </a:pPr>
            <a:r>
              <a:rPr lang="en-US" sz="1400" dirty="0"/>
              <a:t>gross salaries including social security charges and other remuneration-related costs of the </a:t>
            </a:r>
            <a:r>
              <a:rPr lang="en-US" sz="1400" b="1" dirty="0"/>
              <a:t>research team members or service contracts </a:t>
            </a:r>
            <a:r>
              <a:rPr lang="en-US" sz="1400" dirty="0"/>
              <a:t>with research team members assigned to the Action (section 2.1.4 of the Guidelines for Applicants) and </a:t>
            </a:r>
            <a:r>
              <a:rPr lang="en-US" sz="1400" b="1" dirty="0"/>
              <a:t>project management and administration staff </a:t>
            </a:r>
            <a:r>
              <a:rPr lang="en-US" sz="1400" dirty="0"/>
              <a:t>in charge for the implementation of the Action, (e.g. project manager, financial manager, etc.); </a:t>
            </a:r>
          </a:p>
          <a:p>
            <a:pPr marL="285750" indent="-285750">
              <a:spcBef>
                <a:spcPts val="600"/>
              </a:spcBef>
              <a:buFont typeface="Arial" panose="020B0604020202020204" pitchFamily="34" charset="0"/>
              <a:buChar char="•"/>
            </a:pPr>
            <a:r>
              <a:rPr lang="en-US" sz="1400" dirty="0"/>
              <a:t>costs related to research team members’ </a:t>
            </a:r>
            <a:r>
              <a:rPr lang="en-US" sz="1400" b="1" dirty="0"/>
              <a:t>participation in events</a:t>
            </a:r>
            <a:r>
              <a:rPr lang="en-US" sz="1400" dirty="0"/>
              <a:t>:</a:t>
            </a:r>
          </a:p>
          <a:p>
            <a:pPr lvl="1">
              <a:spcBef>
                <a:spcPts val="600"/>
              </a:spcBef>
            </a:pPr>
            <a:r>
              <a:rPr lang="en-US" sz="1400" dirty="0"/>
              <a:t>✔ conferences, seminars, workshops and other fees; </a:t>
            </a:r>
          </a:p>
          <a:p>
            <a:pPr lvl="1">
              <a:spcBef>
                <a:spcPts val="600"/>
              </a:spcBef>
            </a:pPr>
            <a:r>
              <a:rPr lang="en-US" sz="1400" dirty="0"/>
              <a:t>✔ travel and subsistence costs for staff and other persons taking part in the Action not exceeding those normally borne by the beneficiary(</a:t>
            </a:r>
            <a:r>
              <a:rPr lang="en-US" sz="1400" dirty="0" err="1"/>
              <a:t>ies</a:t>
            </a:r>
            <a:r>
              <a:rPr lang="en-US" sz="1400" dirty="0"/>
              <a:t>) according to its rules and regulations. In addition, the rates published by the European Commission at the time of contract signature may never be exceeded); </a:t>
            </a:r>
          </a:p>
          <a:p>
            <a:pPr lvl="1">
              <a:spcBef>
                <a:spcPts val="600"/>
              </a:spcBef>
            </a:pPr>
            <a:r>
              <a:rPr lang="en-US" sz="1400" dirty="0"/>
              <a:t>✔ costs of events (seminars, workshops, and etc.) </a:t>
            </a:r>
            <a:r>
              <a:rPr lang="en-US" sz="1400" dirty="0" err="1"/>
              <a:t>organised</a:t>
            </a:r>
            <a:r>
              <a:rPr lang="en-US" sz="1400" dirty="0"/>
              <a:t> by the applicant and directly related to the awarded grant; </a:t>
            </a:r>
          </a:p>
        </p:txBody>
      </p:sp>
    </p:spTree>
    <p:extLst>
      <p:ext uri="{BB962C8B-B14F-4D97-AF65-F5344CB8AC3E}">
        <p14:creationId xmlns:p14="http://schemas.microsoft.com/office/powerpoint/2010/main" val="1106659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4B884-1CA7-790D-E232-A09AB7D9CEF6}"/>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5B02706E-4418-8EF3-4894-2979EF23282E}"/>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94B4CFD6-A07E-EA64-0A01-C9C273B86766}"/>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11</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B17F4127-8D48-E4D8-8181-A43702D7DAF2}"/>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C3275FA5-3C76-47B8-0F2D-16C9B4CBACC8}"/>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39FF14B7-EC21-EFC5-4713-7085CBDBE95F}"/>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46171357-54AF-0545-503D-E823AE975B4C}"/>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69101883-FBAC-5A5E-A489-27137275DEAA}"/>
              </a:ext>
            </a:extLst>
          </p:cNvPr>
          <p:cNvSpPr txBox="1"/>
          <p:nvPr/>
        </p:nvSpPr>
        <p:spPr>
          <a:xfrm>
            <a:off x="239875" y="1076376"/>
            <a:ext cx="8904125" cy="2800767"/>
          </a:xfrm>
          <a:prstGeom prst="rect">
            <a:avLst/>
          </a:prstGeom>
          <a:noFill/>
        </p:spPr>
        <p:txBody>
          <a:bodyPr wrap="square">
            <a:spAutoFit/>
          </a:bodyPr>
          <a:lstStyle/>
          <a:p>
            <a:r>
              <a:rPr lang="lt-LT" sz="1600" b="1" dirty="0" err="1"/>
              <a:t>Eligible</a:t>
            </a:r>
            <a:r>
              <a:rPr lang="lt-LT" sz="1600" b="1" dirty="0"/>
              <a:t> </a:t>
            </a:r>
            <a:r>
              <a:rPr lang="lt-LT" sz="1600" b="1" dirty="0" err="1"/>
              <a:t>costs</a:t>
            </a:r>
            <a:r>
              <a:rPr lang="en-US" sz="1600" b="1" dirty="0"/>
              <a:t> (continued)</a:t>
            </a:r>
            <a:endParaRPr lang="lt-LT" sz="1600" b="1" dirty="0"/>
          </a:p>
          <a:p>
            <a:endParaRPr lang="lt-LT" sz="1600" dirty="0"/>
          </a:p>
          <a:p>
            <a:pPr marL="285750" indent="-285750">
              <a:buFont typeface="Arial" panose="020B0604020202020204" pitchFamily="34" charset="0"/>
              <a:buChar char="•"/>
            </a:pPr>
            <a:r>
              <a:rPr lang="en-US" sz="1600" dirty="0"/>
              <a:t>costs of equipment, supplies, consumables and services needed for the implementation of the action (e.g. rent of equipment, acquiring of materials, supplies, </a:t>
            </a:r>
            <a:r>
              <a:rPr lang="en-US" sz="1600" dirty="0" err="1"/>
              <a:t>etc</a:t>
            </a:r>
            <a:r>
              <a:rPr lang="en-US" sz="1600" dirty="0"/>
              <a:t>); peer-review and editing costs of project results; </a:t>
            </a:r>
          </a:p>
          <a:p>
            <a:pPr marL="285750" indent="-285750">
              <a:buFont typeface="Arial" panose="020B0604020202020204" pitchFamily="34" charset="0"/>
              <a:buChar char="•"/>
            </a:pPr>
            <a:r>
              <a:rPr lang="en-US" sz="1600" dirty="0"/>
              <a:t>publishing, translation, editing, visibility fees; </a:t>
            </a:r>
          </a:p>
          <a:p>
            <a:pPr marL="285750" indent="-285750">
              <a:buFont typeface="Arial" panose="020B0604020202020204" pitchFamily="34" charset="0"/>
              <a:buChar char="•"/>
            </a:pPr>
            <a:r>
              <a:rPr lang="en-US" sz="1600" dirty="0"/>
              <a:t>software essential for project implementation; </a:t>
            </a:r>
          </a:p>
          <a:p>
            <a:pPr marL="285750" indent="-285750">
              <a:buFont typeface="Arial" panose="020B0604020202020204" pitchFamily="34" charset="0"/>
              <a:buChar char="•"/>
            </a:pPr>
            <a:r>
              <a:rPr lang="en-US" sz="1600" dirty="0"/>
              <a:t>audit verification costs; </a:t>
            </a:r>
          </a:p>
          <a:p>
            <a:pPr marL="285750" indent="-285750">
              <a:buFont typeface="Arial" panose="020B0604020202020204" pitchFamily="34" charset="0"/>
              <a:buChar char="•"/>
            </a:pPr>
            <a:r>
              <a:rPr lang="en-US" sz="1600" dirty="0"/>
              <a:t>duties, taxes and charges, including VAT related to the purposes of the action, paid and not recoverable by the beneficiary(</a:t>
            </a:r>
            <a:r>
              <a:rPr lang="en-US" sz="1600" dirty="0" err="1"/>
              <a:t>ies</a:t>
            </a:r>
            <a:r>
              <a:rPr lang="en-US" sz="1600" dirty="0"/>
              <a:t>), unless otherwise provided in the special conditions; </a:t>
            </a:r>
          </a:p>
          <a:p>
            <a:pPr marL="285750" indent="-285750">
              <a:buFont typeface="Arial" panose="020B0604020202020204" pitchFamily="34" charset="0"/>
              <a:buChar char="•"/>
            </a:pPr>
            <a:r>
              <a:rPr lang="en-US" sz="1600" dirty="0"/>
              <a:t>financial services (bank guarantee costs, etc.).</a:t>
            </a:r>
            <a:endParaRPr lang="en-US" sz="1600" b="1" dirty="0"/>
          </a:p>
        </p:txBody>
      </p:sp>
    </p:spTree>
    <p:extLst>
      <p:ext uri="{BB962C8B-B14F-4D97-AF65-F5344CB8AC3E}">
        <p14:creationId xmlns:p14="http://schemas.microsoft.com/office/powerpoint/2010/main" val="1470914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CE165-3FD8-0D6B-C2B0-4B68FFFA4AC8}"/>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226A40E6-2F9C-4445-2DCB-4CDF6A615CB4}"/>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3D6A89BD-E21D-9D22-E323-183232F671C2}"/>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12</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8659883F-D04E-390D-F088-C699FCCCFE3E}"/>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E55C3ACC-A99C-3D2D-096D-C173C90145FC}"/>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FBD07158-71E7-8010-4541-F6D1F2D3780E}"/>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A8DF4218-B272-40F9-01A2-3335A29A9B63}"/>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CAD4D7ED-C684-5089-3C72-0B5C8902AF10}"/>
              </a:ext>
            </a:extLst>
          </p:cNvPr>
          <p:cNvSpPr txBox="1"/>
          <p:nvPr/>
        </p:nvSpPr>
        <p:spPr>
          <a:xfrm>
            <a:off x="108468" y="1028978"/>
            <a:ext cx="9035532" cy="3323987"/>
          </a:xfrm>
          <a:prstGeom prst="rect">
            <a:avLst/>
          </a:prstGeom>
          <a:noFill/>
        </p:spPr>
        <p:txBody>
          <a:bodyPr wrap="square">
            <a:spAutoFit/>
          </a:bodyPr>
          <a:lstStyle/>
          <a:p>
            <a:r>
              <a:rPr lang="lt-LT" sz="1600" b="1" dirty="0" err="1"/>
              <a:t>Eligible</a:t>
            </a:r>
            <a:r>
              <a:rPr lang="lt-LT" sz="1600" b="1" dirty="0"/>
              <a:t> </a:t>
            </a:r>
            <a:r>
              <a:rPr lang="lt-LT" sz="1600" b="1" dirty="0" err="1"/>
              <a:t>costs</a:t>
            </a:r>
            <a:r>
              <a:rPr lang="en-US" sz="1600" b="1" dirty="0"/>
              <a:t> (limits)</a:t>
            </a:r>
          </a:p>
          <a:p>
            <a:endParaRPr lang="lt-LT" sz="1000" dirty="0"/>
          </a:p>
          <a:p>
            <a:pPr marL="285750" indent="-285750">
              <a:spcBef>
                <a:spcPts val="600"/>
              </a:spcBef>
              <a:buFont typeface="Arial" panose="020B0604020202020204" pitchFamily="34" charset="0"/>
              <a:buChar char="•"/>
            </a:pPr>
            <a:r>
              <a:rPr lang="en-US" sz="1400" dirty="0"/>
              <a:t>Costs of rent and purchase of research equipment, supplies, consumables and services should not exceed 15 % of the total eligible costs. </a:t>
            </a:r>
          </a:p>
          <a:p>
            <a:pPr marL="285750" indent="-285750">
              <a:spcBef>
                <a:spcPts val="600"/>
              </a:spcBef>
              <a:buFont typeface="Arial" panose="020B0604020202020204" pitchFamily="34" charset="0"/>
              <a:buChar char="•"/>
            </a:pPr>
            <a:r>
              <a:rPr lang="en-US" sz="1400" dirty="0"/>
              <a:t>The project management and administration staff costs shall not exceed 10% of total direct costs. </a:t>
            </a:r>
          </a:p>
          <a:p>
            <a:pPr marL="285750" indent="-285750">
              <a:spcBef>
                <a:spcPts val="600"/>
              </a:spcBef>
              <a:buFont typeface="Arial" panose="020B0604020202020204" pitchFamily="34" charset="0"/>
              <a:buChar char="•"/>
            </a:pPr>
            <a:r>
              <a:rPr lang="en-GB" sz="1400" dirty="0"/>
              <a:t>Eligible indirect costs </a:t>
            </a:r>
            <a:r>
              <a:rPr lang="en-US" sz="1400" dirty="0"/>
              <a:t>must not exceed 7 % of the estimated total eligible direct costs.</a:t>
            </a:r>
            <a:endParaRPr lang="en-US" sz="1400" b="1" dirty="0"/>
          </a:p>
          <a:p>
            <a:pPr marL="285750" indent="-285750">
              <a:spcBef>
                <a:spcPts val="600"/>
              </a:spcBef>
              <a:buFont typeface="Arial" panose="020B0604020202020204" pitchFamily="34" charset="0"/>
              <a:buChar char="•"/>
            </a:pPr>
            <a:r>
              <a:rPr lang="en-US" sz="1400" dirty="0"/>
              <a:t>The costs of bank guarantees or suretyship services for the initial pre-financing payment provided by financial institutions or insurance undertakings shall be included in the budget of the Action by applicants which are not public.</a:t>
            </a:r>
          </a:p>
          <a:p>
            <a:pPr marL="285750" indent="-285750">
              <a:spcBef>
                <a:spcPts val="600"/>
              </a:spcBef>
              <a:buFont typeface="Arial" panose="020B0604020202020204" pitchFamily="34" charset="0"/>
              <a:buChar char="•"/>
            </a:pPr>
            <a:r>
              <a:rPr lang="en-US" sz="1400" dirty="0"/>
              <a:t>If the applicant is deemed as not requiring submitting the guarantee, the total budget amount will not be reduced, and the amount intended for the bank guarantee will be redistributed to other budget categories. </a:t>
            </a:r>
          </a:p>
          <a:p>
            <a:pPr marL="285750" indent="-285750">
              <a:spcBef>
                <a:spcPts val="600"/>
              </a:spcBef>
              <a:buFont typeface="Arial" panose="020B0604020202020204" pitchFamily="34" charset="0"/>
              <a:buChar char="•"/>
            </a:pPr>
            <a:r>
              <a:rPr lang="en-US" sz="1400" dirty="0"/>
              <a:t>The expenditure verification costs must be included in the action’s budget (Annex B). The expenditure verification(s) (see Annex G) will be carried out by any external body </a:t>
            </a:r>
            <a:r>
              <a:rPr lang="en-US" sz="1400" dirty="0" err="1"/>
              <a:t>authorised</a:t>
            </a:r>
            <a:r>
              <a:rPr lang="en-US" sz="1400" dirty="0"/>
              <a:t> by the Contracting Authority regardless of size of the grant amount or duration of the action. </a:t>
            </a:r>
          </a:p>
        </p:txBody>
      </p:sp>
    </p:spTree>
    <p:extLst>
      <p:ext uri="{BB962C8B-B14F-4D97-AF65-F5344CB8AC3E}">
        <p14:creationId xmlns:p14="http://schemas.microsoft.com/office/powerpoint/2010/main" val="2276685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66FAF-A5D5-A964-E56E-D52D41F61105}"/>
            </a:ext>
          </a:extLst>
        </p:cNvPr>
        <p:cNvGrpSpPr/>
        <p:nvPr/>
      </p:nvGrpSpPr>
      <p:grpSpPr>
        <a:xfrm>
          <a:off x="0" y="0"/>
          <a:ext cx="0" cy="0"/>
          <a:chOff x="0" y="0"/>
          <a:chExt cx="0" cy="0"/>
        </a:xfrm>
      </p:grpSpPr>
      <p:sp>
        <p:nvSpPr>
          <p:cNvPr id="10" name="Заголовок 9">
            <a:extLst>
              <a:ext uri="{FF2B5EF4-FFF2-40B4-BE49-F238E27FC236}">
                <a16:creationId xmlns:a16="http://schemas.microsoft.com/office/drawing/2014/main" id="{6BE2433A-0BA9-E787-1D49-07F366BC40EC}"/>
              </a:ext>
            </a:extLst>
          </p:cNvPr>
          <p:cNvSpPr>
            <a:spLocks noGrp="1"/>
          </p:cNvSpPr>
          <p:nvPr>
            <p:ph type="title"/>
          </p:nvPr>
        </p:nvSpPr>
        <p:spPr/>
        <p:txBody>
          <a:bodyPr/>
          <a:lstStyle/>
          <a:p>
            <a:endParaRPr lang="ru-BY" dirty="0"/>
          </a:p>
        </p:txBody>
      </p:sp>
      <p:sp>
        <p:nvSpPr>
          <p:cNvPr id="7" name="Google Shape;113;p3">
            <a:extLst>
              <a:ext uri="{FF2B5EF4-FFF2-40B4-BE49-F238E27FC236}">
                <a16:creationId xmlns:a16="http://schemas.microsoft.com/office/drawing/2014/main" id="{32D20D46-87B1-E171-1A6A-801254ED46A6}"/>
              </a:ext>
            </a:extLst>
          </p:cNvPr>
          <p:cNvSpPr/>
          <p:nvPr/>
        </p:nvSpPr>
        <p:spPr>
          <a:xfrm>
            <a:off x="-21774" y="-95250"/>
            <a:ext cx="9165774" cy="1146810"/>
          </a:xfrm>
          <a:prstGeom prst="roundRect">
            <a:avLst>
              <a:gd name="adj" fmla="val 3868"/>
            </a:avLst>
          </a:prstGeom>
          <a:solidFill>
            <a:srgbClr val="3558A5"/>
          </a:solidFill>
          <a:ln>
            <a:noFill/>
          </a:ln>
        </p:spPr>
        <p:txBody>
          <a:bodyPr spcFirstLastPara="1" wrap="square" lIns="91425" tIns="45700" rIns="91425" bIns="45700" anchor="ctr" anchorCtr="0">
            <a:noAutofit/>
          </a:bodyPr>
          <a:lstStyle/>
          <a:p>
            <a:pPr lvl="0" algn="ctr"/>
            <a:r>
              <a:rPr lang="lt-LT" sz="2400" b="1" dirty="0">
                <a:solidFill>
                  <a:schemeClr val="bg1"/>
                </a:solidFill>
              </a:rPr>
              <a:t>1.3. </a:t>
            </a:r>
            <a:r>
              <a:rPr lang="lt-LT" sz="2400" b="1" dirty="0" err="1">
                <a:solidFill>
                  <a:schemeClr val="bg1"/>
                </a:solidFill>
              </a:rPr>
              <a:t>Eligibility</a:t>
            </a:r>
            <a:r>
              <a:rPr lang="lt-LT" sz="2400" b="1" dirty="0">
                <a:solidFill>
                  <a:schemeClr val="bg1"/>
                </a:solidFill>
              </a:rPr>
              <a:t> </a:t>
            </a:r>
            <a:r>
              <a:rPr lang="lt-LT" sz="2400" b="1" dirty="0" err="1">
                <a:solidFill>
                  <a:schemeClr val="bg1"/>
                </a:solidFill>
              </a:rPr>
              <a:t>criteria</a:t>
            </a:r>
            <a:r>
              <a:rPr lang="lt-LT" sz="2400" b="1" dirty="0">
                <a:solidFill>
                  <a:schemeClr val="bg1"/>
                </a:solidFill>
              </a:rPr>
              <a:t> (</a:t>
            </a:r>
            <a:r>
              <a:rPr lang="en-US" sz="2400" b="1" dirty="0">
                <a:solidFill>
                  <a:schemeClr val="bg1"/>
                </a:solidFill>
              </a:rPr>
              <a:t>13</a:t>
            </a:r>
            <a:r>
              <a:rPr lang="lt-LT" sz="2400" b="1" dirty="0">
                <a:solidFill>
                  <a:schemeClr val="bg1"/>
                </a:solidFill>
              </a:rPr>
              <a:t>)</a:t>
            </a:r>
            <a:endParaRPr lang="en-US" sz="2400" dirty="0">
              <a:solidFill>
                <a:schemeClr val="bg1"/>
              </a:solidFill>
              <a:latin typeface="Arial"/>
              <a:ea typeface="Arial"/>
              <a:cs typeface="Arial"/>
              <a:sym typeface="Arial"/>
            </a:endParaRPr>
          </a:p>
        </p:txBody>
      </p:sp>
      <p:sp>
        <p:nvSpPr>
          <p:cNvPr id="12" name="Title 1">
            <a:extLst>
              <a:ext uri="{FF2B5EF4-FFF2-40B4-BE49-F238E27FC236}">
                <a16:creationId xmlns:a16="http://schemas.microsoft.com/office/drawing/2014/main" id="{79B9DBCA-8B69-DEF4-5F7B-C5C2FF390FF4}"/>
              </a:ext>
            </a:extLst>
          </p:cNvPr>
          <p:cNvSpPr txBox="1">
            <a:spLocks/>
          </p:cNvSpPr>
          <p:nvPr/>
        </p:nvSpPr>
        <p:spPr>
          <a:xfrm>
            <a:off x="174171" y="208952"/>
            <a:ext cx="8416976" cy="775252"/>
          </a:xfrm>
          <a:prstGeom prst="rect">
            <a:avLst/>
          </a:prstGeom>
        </p:spPr>
        <p:txBody>
          <a:bodyPr vert="horz" lIns="68580" tIns="34290" rIns="68580" bIns="34290" rtlCol="0" anchor="ctr">
            <a:normAutofit/>
          </a:bodyPr>
          <a:lstStyle>
            <a:defPPr>
              <a:defRPr lang="lt-LT"/>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2000" b="1" dirty="0">
              <a:solidFill>
                <a:srgbClr val="FFFFFF"/>
              </a:solidFill>
              <a:latin typeface="+mj-lt"/>
              <a:ea typeface="+mj-ea"/>
              <a:cs typeface="+mj-cs"/>
            </a:endParaRPr>
          </a:p>
        </p:txBody>
      </p:sp>
      <p:sp>
        <p:nvSpPr>
          <p:cNvPr id="2" name="Google Shape;202;g284f5a1385d_1_0">
            <a:extLst>
              <a:ext uri="{FF2B5EF4-FFF2-40B4-BE49-F238E27FC236}">
                <a16:creationId xmlns:a16="http://schemas.microsoft.com/office/drawing/2014/main" id="{CDEBF15F-2C05-69E8-C85F-43D0F02345BE}"/>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4" name="Google Shape;203;g284f5a1385d_1_0">
            <a:extLst>
              <a:ext uri="{FF2B5EF4-FFF2-40B4-BE49-F238E27FC236}">
                <a16:creationId xmlns:a16="http://schemas.microsoft.com/office/drawing/2014/main" id="{A95F501B-38FC-279D-3C00-A3934FFB59B0}"/>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8" name="Google Shape;204;g284f5a1385d_1_0">
            <a:extLst>
              <a:ext uri="{FF2B5EF4-FFF2-40B4-BE49-F238E27FC236}">
                <a16:creationId xmlns:a16="http://schemas.microsoft.com/office/drawing/2014/main" id="{4BE5D974-0EA4-38A1-E304-06856F1482B9}"/>
              </a:ext>
            </a:extLst>
          </p:cNvPr>
          <p:cNvPicPr preferRelativeResize="0"/>
          <p:nvPr/>
        </p:nvPicPr>
        <p:blipFill rotWithShape="1">
          <a:blip r:embed="rId2">
            <a:alphaModFix/>
          </a:blip>
          <a:srcRect/>
          <a:stretch/>
        </p:blipFill>
        <p:spPr>
          <a:xfrm>
            <a:off x="6781481" y="4462941"/>
            <a:ext cx="1962245" cy="411693"/>
          </a:xfrm>
          <a:prstGeom prst="rect">
            <a:avLst/>
          </a:prstGeom>
          <a:noFill/>
          <a:ln>
            <a:noFill/>
          </a:ln>
        </p:spPr>
      </p:pic>
      <p:sp>
        <p:nvSpPr>
          <p:cNvPr id="5" name="TextBox 4">
            <a:extLst>
              <a:ext uri="{FF2B5EF4-FFF2-40B4-BE49-F238E27FC236}">
                <a16:creationId xmlns:a16="http://schemas.microsoft.com/office/drawing/2014/main" id="{F9925EB2-039F-A10F-6C1D-3C70EF304FCB}"/>
              </a:ext>
            </a:extLst>
          </p:cNvPr>
          <p:cNvSpPr txBox="1"/>
          <p:nvPr/>
        </p:nvSpPr>
        <p:spPr>
          <a:xfrm>
            <a:off x="239875" y="1122986"/>
            <a:ext cx="8642476" cy="3247043"/>
          </a:xfrm>
          <a:prstGeom prst="rect">
            <a:avLst/>
          </a:prstGeom>
          <a:noFill/>
        </p:spPr>
        <p:txBody>
          <a:bodyPr wrap="square">
            <a:spAutoFit/>
          </a:bodyPr>
          <a:lstStyle/>
          <a:p>
            <a:r>
              <a:rPr lang="en-US" sz="1600" b="1" dirty="0"/>
              <a:t>Ine</a:t>
            </a:r>
            <a:r>
              <a:rPr lang="lt-LT" sz="1600" b="1" dirty="0" err="1"/>
              <a:t>ligible</a:t>
            </a:r>
            <a:r>
              <a:rPr lang="lt-LT" sz="1600" b="1" dirty="0"/>
              <a:t> </a:t>
            </a:r>
            <a:r>
              <a:rPr lang="lt-LT" sz="1600" b="1" dirty="0" err="1"/>
              <a:t>costs</a:t>
            </a:r>
            <a:r>
              <a:rPr lang="en-US" sz="1600" b="1" dirty="0"/>
              <a:t> </a:t>
            </a:r>
          </a:p>
          <a:p>
            <a:endParaRPr lang="lt-LT" sz="1000" dirty="0"/>
          </a:p>
          <a:p>
            <a:pPr marL="285750" indent="-285750">
              <a:spcBef>
                <a:spcPts val="300"/>
              </a:spcBef>
              <a:buFont typeface="Arial" panose="020B0604020202020204" pitchFamily="34" charset="0"/>
              <a:buChar char="•"/>
            </a:pPr>
            <a:r>
              <a:rPr lang="en-US" sz="1400" dirty="0"/>
              <a:t>project office costs; </a:t>
            </a:r>
          </a:p>
          <a:p>
            <a:pPr marL="285750" indent="-285750">
              <a:spcBef>
                <a:spcPts val="300"/>
              </a:spcBef>
              <a:buFont typeface="Arial" panose="020B0604020202020204" pitchFamily="34" charset="0"/>
              <a:buChar char="•"/>
            </a:pPr>
            <a:r>
              <a:rPr lang="en-US" sz="1400" dirty="0"/>
              <a:t>debts and debt service charges (interest); </a:t>
            </a:r>
          </a:p>
          <a:p>
            <a:pPr marL="285750" indent="-285750">
              <a:spcBef>
                <a:spcPts val="300"/>
              </a:spcBef>
              <a:buFont typeface="Arial" panose="020B0604020202020204" pitchFamily="34" charset="0"/>
              <a:buChar char="•"/>
            </a:pPr>
            <a:r>
              <a:rPr lang="en-US" sz="1400" dirty="0"/>
              <a:t>provisions for losses or potential future liabilities; </a:t>
            </a:r>
          </a:p>
          <a:p>
            <a:pPr marL="285750" indent="-285750">
              <a:spcBef>
                <a:spcPts val="300"/>
              </a:spcBef>
              <a:buFont typeface="Arial" panose="020B0604020202020204" pitchFamily="34" charset="0"/>
              <a:buChar char="•"/>
            </a:pPr>
            <a:r>
              <a:rPr lang="en-US" sz="1400" dirty="0"/>
              <a:t>costs declared by the beneficiary(</a:t>
            </a:r>
            <a:r>
              <a:rPr lang="en-US" sz="1400" dirty="0" err="1"/>
              <a:t>ies</a:t>
            </a:r>
            <a:r>
              <a:rPr lang="en-US" sz="1400" dirty="0"/>
              <a:t>) and financed by another action or work </a:t>
            </a:r>
            <a:r>
              <a:rPr lang="en-US" sz="1400" dirty="0" err="1"/>
              <a:t>programme</a:t>
            </a:r>
            <a:r>
              <a:rPr lang="en-US" sz="1400" dirty="0"/>
              <a:t> receiving a European Union (including through EDF) grant; </a:t>
            </a:r>
          </a:p>
          <a:p>
            <a:pPr marL="285750" indent="-285750">
              <a:spcBef>
                <a:spcPts val="300"/>
              </a:spcBef>
              <a:buFont typeface="Arial" panose="020B0604020202020204" pitchFamily="34" charset="0"/>
              <a:buChar char="•"/>
            </a:pPr>
            <a:r>
              <a:rPr lang="en-US" sz="1400" dirty="0"/>
              <a:t>purchases of land or buildings; </a:t>
            </a:r>
          </a:p>
          <a:p>
            <a:pPr marL="285750" indent="-285750">
              <a:spcBef>
                <a:spcPts val="300"/>
              </a:spcBef>
              <a:buFont typeface="Arial" panose="020B0604020202020204" pitchFamily="34" charset="0"/>
              <a:buChar char="•"/>
            </a:pPr>
            <a:r>
              <a:rPr lang="en-US" sz="1400" dirty="0"/>
              <a:t>currency exchange losses; </a:t>
            </a:r>
          </a:p>
          <a:p>
            <a:pPr marL="285750" indent="-285750">
              <a:spcBef>
                <a:spcPts val="300"/>
              </a:spcBef>
              <a:buFont typeface="Arial" panose="020B0604020202020204" pitchFamily="34" charset="0"/>
              <a:buChar char="•"/>
            </a:pPr>
            <a:r>
              <a:rPr lang="en-US" sz="1400" dirty="0"/>
              <a:t>in kind contributions (including volunteers' work); </a:t>
            </a:r>
          </a:p>
          <a:p>
            <a:pPr marL="285750" indent="-285750">
              <a:spcBef>
                <a:spcPts val="300"/>
              </a:spcBef>
              <a:buFont typeface="Arial" panose="020B0604020202020204" pitchFamily="34" charset="0"/>
              <a:buChar char="•"/>
            </a:pPr>
            <a:r>
              <a:rPr lang="en-US" sz="1400" dirty="0"/>
              <a:t>bonuses included in costs of staff; </a:t>
            </a:r>
          </a:p>
          <a:p>
            <a:pPr marL="285750" indent="-285750">
              <a:spcBef>
                <a:spcPts val="300"/>
              </a:spcBef>
              <a:buFont typeface="Arial" panose="020B0604020202020204" pitchFamily="34" charset="0"/>
              <a:buChar char="•"/>
            </a:pPr>
            <a:r>
              <a:rPr lang="en-US" sz="1400" dirty="0"/>
              <a:t>negative interest charged by banks or other financial institutions; </a:t>
            </a:r>
          </a:p>
          <a:p>
            <a:pPr marL="285750" indent="-285750">
              <a:spcBef>
                <a:spcPts val="300"/>
              </a:spcBef>
              <a:buFont typeface="Arial" panose="020B0604020202020204" pitchFamily="34" charset="0"/>
              <a:buChar char="•"/>
            </a:pPr>
            <a:r>
              <a:rPr lang="en-US" sz="1400" dirty="0"/>
              <a:t>credit to third parties.</a:t>
            </a:r>
            <a:endParaRPr lang="en-US" sz="1400" b="1" dirty="0"/>
          </a:p>
        </p:txBody>
      </p:sp>
    </p:spTree>
    <p:extLst>
      <p:ext uri="{BB962C8B-B14F-4D97-AF65-F5344CB8AC3E}">
        <p14:creationId xmlns:p14="http://schemas.microsoft.com/office/powerpoint/2010/main" val="2336474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8604E4C9-3425-2DC2-136B-A351D1CB008C}"/>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26EAB3F0-35FA-CE1E-51A5-20F62F150CD2}"/>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a:extLst>
              <a:ext uri="{FF2B5EF4-FFF2-40B4-BE49-F238E27FC236}">
                <a16:creationId xmlns:a16="http://schemas.microsoft.com/office/drawing/2014/main" id="{09FAE2A1-421C-E4E6-90E4-9E65D1A9B87D}"/>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41F0DA7A-AF66-051C-96D2-F04465A8B1E4}"/>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FF1C4639-BA3C-DC36-BC88-53479F886EB8}"/>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a:extLst>
              <a:ext uri="{FF2B5EF4-FFF2-40B4-BE49-F238E27FC236}">
                <a16:creationId xmlns:a16="http://schemas.microsoft.com/office/drawing/2014/main" id="{032BDAB6-A399-5C4E-7623-D323FBD94681}"/>
              </a:ext>
            </a:extLst>
          </p:cNvPr>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CFE7ECCE-375D-E482-58F5-D567B2042B49}"/>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lt-LT" sz="2400" b="1" dirty="0">
                <a:solidFill>
                  <a:schemeClr val="bg1"/>
                </a:solidFill>
              </a:rPr>
              <a:t>I</a:t>
            </a:r>
            <a:r>
              <a:rPr lang="en-US" sz="2400" b="1" dirty="0">
                <a:solidFill>
                  <a:schemeClr val="bg1"/>
                </a:solidFill>
              </a:rPr>
              <a:t>I</a:t>
            </a:r>
            <a:r>
              <a:rPr lang="lt-LT" sz="2400" b="1" dirty="0">
                <a:solidFill>
                  <a:schemeClr val="bg1"/>
                </a:solidFill>
              </a:rPr>
              <a:t>. </a:t>
            </a:r>
            <a:r>
              <a:rPr lang="en-US" sz="2400" b="1" dirty="0">
                <a:solidFill>
                  <a:schemeClr val="bg1"/>
                </a:solidFill>
              </a:rPr>
              <a:t>How to apply?</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3572719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B3D7A64B-9318-2C43-507A-D62682F1CD3C}"/>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745CD470-F7A6-2000-0C1E-EAD0BDBF9CC8}"/>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D6212FCE-0239-5335-6843-DAAA225988CA}"/>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E59AE342-D972-833D-D503-6A44868804B7}"/>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D5FB897D-99A4-D98F-2097-1208B362F54A}"/>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2.1.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Application form</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4F190573-B3A9-2CE4-0293-DEB556FED145}"/>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FE04C297-3B37-CBFB-718B-BA5315E377DB}"/>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695EF74B-37ED-A921-F397-97CD93CD70F7}"/>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690883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284e7dd6342_0_87"/>
          <p:cNvSpPr/>
          <p:nvPr/>
        </p:nvSpPr>
        <p:spPr>
          <a:xfrm>
            <a:off x="258101" y="332269"/>
            <a:ext cx="8585325" cy="591750"/>
          </a:xfrm>
          <a:prstGeom prst="roundRect">
            <a:avLst>
              <a:gd name="adj" fmla="val 13729"/>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2.1. Application for research project grant (1)  </a:t>
            </a:r>
            <a:endParaRPr sz="2400" b="1" dirty="0">
              <a:solidFill>
                <a:schemeClr val="lt1"/>
              </a:solidFill>
              <a:latin typeface="Calibri"/>
              <a:ea typeface="Calibri"/>
              <a:cs typeface="Calibri"/>
              <a:sym typeface="Calibri"/>
            </a:endParaRPr>
          </a:p>
        </p:txBody>
      </p:sp>
      <p:sp>
        <p:nvSpPr>
          <p:cNvPr id="133" name="Google Shape;133;g284e7dd6342_0_87"/>
          <p:cNvSpPr/>
          <p:nvPr/>
        </p:nvSpPr>
        <p:spPr>
          <a:xfrm>
            <a:off x="2434050" y="1543612"/>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endParaRPr lang="en-US" sz="1600" dirty="0">
              <a:solidFill>
                <a:schemeClr val="accent1">
                  <a:lumMod val="75000"/>
                </a:schemeClr>
              </a:solidFill>
            </a:endParaRPr>
          </a:p>
          <a:p>
            <a:endParaRPr lang="en-US" sz="1600" dirty="0">
              <a:solidFill>
                <a:schemeClr val="accent1">
                  <a:lumMod val="75000"/>
                </a:schemeClr>
              </a:solidFill>
            </a:endParaRPr>
          </a:p>
          <a:p>
            <a:r>
              <a:rPr lang="en-US" sz="1600" dirty="0">
                <a:solidFill>
                  <a:schemeClr val="accent1">
                    <a:lumMod val="75000"/>
                  </a:schemeClr>
                </a:solidFill>
              </a:rPr>
              <a:t>Budget (Annex B)	</a:t>
            </a:r>
          </a:p>
        </p:txBody>
      </p:sp>
      <p:sp>
        <p:nvSpPr>
          <p:cNvPr id="134" name="Google Shape;134;g284e7dd6342_0_87"/>
          <p:cNvSpPr txBox="1"/>
          <p:nvPr/>
        </p:nvSpPr>
        <p:spPr>
          <a:xfrm>
            <a:off x="279337" y="347564"/>
            <a:ext cx="8585325" cy="241767"/>
          </a:xfrm>
          <a:prstGeom prst="rect">
            <a:avLst/>
          </a:prstGeom>
          <a:noFill/>
          <a:ln>
            <a:noFill/>
          </a:ln>
        </p:spPr>
        <p:txBody>
          <a:bodyPr spcFirstLastPara="1" wrap="square" lIns="68569" tIns="34275" rIns="68569" bIns="34275" anchor="t" anchorCtr="0">
            <a:spAutoFit/>
          </a:bodyPr>
          <a:lstStyle/>
          <a:p>
            <a:pPr>
              <a:lnSpc>
                <a:spcPct val="115000"/>
              </a:lnSpc>
              <a:buSzPts val="1100"/>
            </a:pPr>
            <a:endParaRPr sz="375" b="1" dirty="0">
              <a:solidFill>
                <a:schemeClr val="lt1"/>
              </a:solidFill>
            </a:endParaRPr>
          </a:p>
          <a:p>
            <a:pPr>
              <a:lnSpc>
                <a:spcPct val="115000"/>
              </a:lnSpc>
              <a:buSzPts val="1100"/>
            </a:pPr>
            <a:endParaRPr sz="600" dirty="0">
              <a:solidFill>
                <a:srgbClr val="3558A5"/>
              </a:solidFill>
            </a:endParaRPr>
          </a:p>
        </p:txBody>
      </p:sp>
      <p:sp>
        <p:nvSpPr>
          <p:cNvPr id="135" name="Google Shape;135;g284e7dd6342_0_87"/>
          <p:cNvSpPr/>
          <p:nvPr/>
        </p:nvSpPr>
        <p:spPr>
          <a:xfrm>
            <a:off x="4610025" y="1543612"/>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endParaRPr lang="en-US" sz="1600" dirty="0">
              <a:solidFill>
                <a:schemeClr val="accent1">
                  <a:lumMod val="75000"/>
                </a:schemeClr>
              </a:solidFill>
            </a:endParaRPr>
          </a:p>
          <a:p>
            <a:endParaRPr lang="en-US" sz="1600" dirty="0">
              <a:solidFill>
                <a:schemeClr val="accent1">
                  <a:lumMod val="75000"/>
                </a:schemeClr>
              </a:solidFill>
            </a:endParaRPr>
          </a:p>
          <a:p>
            <a:r>
              <a:rPr lang="en-US" sz="1600" dirty="0" err="1">
                <a:solidFill>
                  <a:schemeClr val="accent1">
                    <a:lumMod val="75000"/>
                  </a:schemeClr>
                </a:solidFill>
              </a:rPr>
              <a:t>Logframe</a:t>
            </a:r>
            <a:r>
              <a:rPr lang="en-US" sz="1600" dirty="0">
                <a:solidFill>
                  <a:schemeClr val="accent1">
                    <a:lumMod val="75000"/>
                  </a:schemeClr>
                </a:solidFill>
              </a:rPr>
              <a:t> (Annex C)</a:t>
            </a:r>
          </a:p>
        </p:txBody>
      </p:sp>
      <p:sp>
        <p:nvSpPr>
          <p:cNvPr id="136" name="Google Shape;136;g284e7dd6342_0_87"/>
          <p:cNvSpPr/>
          <p:nvPr/>
        </p:nvSpPr>
        <p:spPr>
          <a:xfrm>
            <a:off x="6786000" y="1543612"/>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pPr>
              <a:buClr>
                <a:srgbClr val="000000"/>
              </a:buClr>
              <a:buSzPts val="1100"/>
            </a:pPr>
            <a:endParaRPr lang="en-US" sz="1600" dirty="0">
              <a:solidFill>
                <a:schemeClr val="accent1">
                  <a:lumMod val="75000"/>
                </a:schemeClr>
              </a:solidFill>
            </a:endParaRPr>
          </a:p>
          <a:p>
            <a:pPr>
              <a:buClr>
                <a:srgbClr val="000000"/>
              </a:buClr>
              <a:buSzPts val="1100"/>
            </a:pPr>
            <a:r>
              <a:rPr lang="en-US" sz="1600" dirty="0">
                <a:solidFill>
                  <a:schemeClr val="accent1">
                    <a:lumMod val="75000"/>
                  </a:schemeClr>
                </a:solidFill>
              </a:rPr>
              <a:t>Supporting documents (Annexes D-P) and other forms as part of </a:t>
            </a:r>
            <a:r>
              <a:rPr lang="en-US" sz="1600">
                <a:solidFill>
                  <a:schemeClr val="accent1">
                    <a:lumMod val="75000"/>
                  </a:schemeClr>
                </a:solidFill>
              </a:rPr>
              <a:t>the application</a:t>
            </a:r>
            <a:endParaRPr lang="en-US" sz="1600" dirty="0">
              <a:solidFill>
                <a:schemeClr val="accent1">
                  <a:lumMod val="75000"/>
                </a:schemeClr>
              </a:solidFill>
            </a:endParaRPr>
          </a:p>
          <a:p>
            <a:pPr>
              <a:buClr>
                <a:srgbClr val="000000"/>
              </a:buClr>
              <a:buSzPts val="1100"/>
            </a:pPr>
            <a:endParaRPr lang="en-US" sz="1600" dirty="0">
              <a:solidFill>
                <a:schemeClr val="accent1">
                  <a:lumMod val="75000"/>
                </a:schemeClr>
              </a:solidFill>
            </a:endParaRPr>
          </a:p>
          <a:p>
            <a:pPr>
              <a:buClr>
                <a:srgbClr val="000000"/>
              </a:buClr>
              <a:buSzPts val="1100"/>
            </a:pPr>
            <a:endParaRPr sz="1600" dirty="0">
              <a:solidFill>
                <a:schemeClr val="accent1">
                  <a:lumMod val="75000"/>
                </a:schemeClr>
              </a:solidFill>
            </a:endParaRPr>
          </a:p>
        </p:txBody>
      </p:sp>
      <p:sp>
        <p:nvSpPr>
          <p:cNvPr id="137" name="Google Shape;137;g284e7dd6342_0_87"/>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38" name="Google Shape;138;g284e7dd6342_0_87"/>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139" name="Google Shape;139;g284e7dd6342_0_87"/>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140" name="Google Shape;140;g284e7dd6342_0_87"/>
          <p:cNvSpPr/>
          <p:nvPr/>
        </p:nvSpPr>
        <p:spPr>
          <a:xfrm>
            <a:off x="258075" y="1543593"/>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pPr algn="ctr"/>
            <a:endParaRPr lang="en-US" sz="1600" dirty="0">
              <a:solidFill>
                <a:schemeClr val="accent1">
                  <a:lumMod val="75000"/>
                </a:schemeClr>
              </a:solidFill>
            </a:endParaRPr>
          </a:p>
          <a:p>
            <a:pPr algn="ctr"/>
            <a:endParaRPr lang="en-US" sz="1600" dirty="0">
              <a:solidFill>
                <a:schemeClr val="accent1">
                  <a:lumMod val="75000"/>
                </a:schemeClr>
              </a:solidFill>
            </a:endParaRPr>
          </a:p>
          <a:p>
            <a:pPr algn="ctr"/>
            <a:r>
              <a:rPr lang="en-US" sz="1600" dirty="0">
                <a:solidFill>
                  <a:schemeClr val="accent1">
                    <a:lumMod val="75000"/>
                  </a:schemeClr>
                </a:solidFill>
              </a:rPr>
              <a:t>Application form (online)</a:t>
            </a:r>
          </a:p>
          <a:p>
            <a:endParaRPr lang="en-US" sz="800" dirty="0">
              <a:solidFill>
                <a:schemeClr val="accent1">
                  <a:lumMod val="75000"/>
                </a:schemeClr>
              </a:solidFill>
            </a:endParaRPr>
          </a:p>
        </p:txBody>
      </p:sp>
      <p:sp>
        <p:nvSpPr>
          <p:cNvPr id="3" name="TextBox 2">
            <a:extLst>
              <a:ext uri="{FF2B5EF4-FFF2-40B4-BE49-F238E27FC236}">
                <a16:creationId xmlns:a16="http://schemas.microsoft.com/office/drawing/2014/main" id="{F9AF9E04-2C5C-DD72-B9B5-104B5E5EBFFA}"/>
              </a:ext>
            </a:extLst>
          </p:cNvPr>
          <p:cNvSpPr txBox="1"/>
          <p:nvPr/>
        </p:nvSpPr>
        <p:spPr>
          <a:xfrm>
            <a:off x="715580" y="3801707"/>
            <a:ext cx="8184992" cy="369332"/>
          </a:xfrm>
          <a:prstGeom prst="rect">
            <a:avLst/>
          </a:prstGeom>
          <a:noFill/>
        </p:spPr>
        <p:txBody>
          <a:bodyPr wrap="square">
            <a:spAutoFit/>
          </a:bodyPr>
          <a:lstStyle/>
          <a:p>
            <a:r>
              <a:rPr lang="en-US" sz="1800" dirty="0">
                <a:solidFill>
                  <a:schemeClr val="accent1">
                    <a:lumMod val="75000"/>
                  </a:schemeClr>
                </a:solidFill>
              </a:rPr>
              <a:t>Deadline for submission  </a:t>
            </a:r>
            <a:r>
              <a:rPr lang="en-US" sz="1800" dirty="0">
                <a:solidFill>
                  <a:srgbClr val="FF0000"/>
                </a:solidFill>
              </a:rPr>
              <a:t>17</a:t>
            </a:r>
            <a:r>
              <a:rPr lang="en-US" sz="1800" baseline="30000" dirty="0">
                <a:solidFill>
                  <a:srgbClr val="FF0000"/>
                </a:solidFill>
              </a:rPr>
              <a:t>th</a:t>
            </a:r>
            <a:r>
              <a:rPr lang="en-US" sz="1800" dirty="0">
                <a:solidFill>
                  <a:srgbClr val="FF0000"/>
                </a:solidFill>
              </a:rPr>
              <a:t> March 2025 at 13:00 EET/UTC + 2</a:t>
            </a:r>
            <a:r>
              <a:rPr lang="lt-LT" sz="1800" dirty="0">
                <a:solidFill>
                  <a:srgbClr val="FF0000"/>
                </a:solidFill>
              </a:rPr>
              <a:t> (Vilnius </a:t>
            </a:r>
            <a:r>
              <a:rPr lang="lt-LT" sz="1800" dirty="0" err="1">
                <a:solidFill>
                  <a:srgbClr val="FF0000"/>
                </a:solidFill>
              </a:rPr>
              <a:t>time</a:t>
            </a:r>
            <a:r>
              <a:rPr lang="lt-LT" sz="1800" dirty="0">
                <a:solidFill>
                  <a:srgbClr val="FF0000"/>
                </a:solidFill>
              </a:rPr>
              <a:t>)</a:t>
            </a:r>
            <a:endParaRPr lang="en-GB" sz="1800"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3"/>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2.1. Application for research project grant (2)  </a:t>
            </a:r>
          </a:p>
        </p:txBody>
      </p:sp>
      <p:pic>
        <p:nvPicPr>
          <p:cNvPr id="127" name="Google Shape;127;p3"/>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D9DD80AC-6577-679C-25EB-0E2EC37F6004}"/>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5F5352D6-34DC-0345-E3FB-F77CAEA8EF7D}"/>
              </a:ext>
            </a:extLst>
          </p:cNvPr>
          <p:cNvSpPr txBox="1"/>
          <p:nvPr/>
        </p:nvSpPr>
        <p:spPr>
          <a:xfrm>
            <a:off x="235895" y="1099835"/>
            <a:ext cx="8642476" cy="1969770"/>
          </a:xfrm>
          <a:prstGeom prst="rect">
            <a:avLst/>
          </a:prstGeom>
          <a:noFill/>
        </p:spPr>
        <p:txBody>
          <a:bodyPr wrap="square">
            <a:spAutoFit/>
          </a:bodyPr>
          <a:lstStyle/>
          <a:p>
            <a:r>
              <a:rPr lang="en-US" sz="1400" dirty="0"/>
              <a:t>Open call is announced in the CPVA website </a:t>
            </a:r>
          </a:p>
          <a:p>
            <a:r>
              <a:rPr lang="en-US" sz="1400" dirty="0">
                <a:hlinkClick r:id="rId4"/>
              </a:rPr>
              <a:t>https://cpva.lt/en/calls-for-proposals/academic-research-project-grants-in-the-framework-of-eu4belarus-support-for-advanced-learning-and-training-salt-iii-programme</a:t>
            </a:r>
            <a:endParaRPr lang="en-US" sz="1400" dirty="0"/>
          </a:p>
          <a:p>
            <a:pPr>
              <a:spcBef>
                <a:spcPts val="300"/>
              </a:spcBef>
            </a:pPr>
            <a:endParaRPr lang="en-US" sz="1400" dirty="0"/>
          </a:p>
          <a:p>
            <a:pPr>
              <a:spcBef>
                <a:spcPts val="300"/>
              </a:spcBef>
            </a:pPr>
            <a:r>
              <a:rPr lang="lt-LT" sz="1400" dirty="0" err="1"/>
              <a:t>Application</a:t>
            </a:r>
            <a:r>
              <a:rPr lang="lt-LT" sz="1400" dirty="0"/>
              <a:t> </a:t>
            </a:r>
            <a:r>
              <a:rPr lang="lt-LT" sz="1400" dirty="0" err="1"/>
              <a:t>should</a:t>
            </a:r>
            <a:r>
              <a:rPr lang="lt-LT" sz="1400" dirty="0"/>
              <a:t> be </a:t>
            </a:r>
            <a:r>
              <a:rPr lang="lt-LT" sz="1400" dirty="0" err="1"/>
              <a:t>prepared</a:t>
            </a:r>
            <a:r>
              <a:rPr lang="lt-LT" sz="1400" dirty="0"/>
              <a:t> </a:t>
            </a:r>
            <a:r>
              <a:rPr lang="lt-LT" sz="1400" dirty="0" err="1"/>
              <a:t>and</a:t>
            </a:r>
            <a:r>
              <a:rPr lang="lt-LT" sz="1400" dirty="0"/>
              <a:t> </a:t>
            </a:r>
            <a:r>
              <a:rPr lang="lt-LT" sz="1400" dirty="0" err="1"/>
              <a:t>submitted</a:t>
            </a:r>
            <a:r>
              <a:rPr lang="lt-LT" sz="1400" dirty="0"/>
              <a:t> </a:t>
            </a:r>
            <a:r>
              <a:rPr lang="lt-LT" sz="1400" dirty="0" err="1"/>
              <a:t>in</a:t>
            </a:r>
            <a:r>
              <a:rPr lang="lt-LT" sz="1400" dirty="0"/>
              <a:t> </a:t>
            </a:r>
            <a:r>
              <a:rPr lang="lt-LT" sz="1400" dirty="0" err="1"/>
              <a:t>online</a:t>
            </a:r>
            <a:r>
              <a:rPr lang="lt-LT" sz="1400" dirty="0"/>
              <a:t> </a:t>
            </a:r>
            <a:r>
              <a:rPr lang="lt-LT" sz="1400" dirty="0" err="1"/>
              <a:t>mode</a:t>
            </a:r>
            <a:r>
              <a:rPr lang="lt-LT" sz="1400" dirty="0"/>
              <a:t> via link</a:t>
            </a:r>
          </a:p>
          <a:p>
            <a:pPr>
              <a:spcBef>
                <a:spcPts val="300"/>
              </a:spcBef>
            </a:pPr>
            <a:r>
              <a:rPr lang="lt-LT" sz="1400" dirty="0">
                <a:hlinkClick r:id="rId5"/>
              </a:rPr>
              <a:t>https://centralprojectmanagementagencyyouthaccount.submittable.com/login?returnUrl=%2Fsubmit%2F312344%2Feu4belarus-salt-iii-academic-research-project-grants</a:t>
            </a:r>
            <a:r>
              <a:rPr lang="lt-LT" sz="1400" dirty="0"/>
              <a:t> </a:t>
            </a:r>
          </a:p>
          <a:p>
            <a:pPr marL="285750" indent="-285750">
              <a:spcBef>
                <a:spcPts val="300"/>
              </a:spcBef>
              <a:buFont typeface="Arial" panose="020B0604020202020204" pitchFamily="34" charset="0"/>
              <a:buChar char="•"/>
            </a:pPr>
            <a:endParaRPr lang="en-US" sz="1400" dirty="0"/>
          </a:p>
        </p:txBody>
      </p:sp>
      <p:pic>
        <p:nvPicPr>
          <p:cNvPr id="11" name="Picture 10">
            <a:extLst>
              <a:ext uri="{FF2B5EF4-FFF2-40B4-BE49-F238E27FC236}">
                <a16:creationId xmlns:a16="http://schemas.microsoft.com/office/drawing/2014/main" id="{2F9E4246-C5A4-D0A9-9F77-F2ED8BC02DA0}"/>
              </a:ext>
            </a:extLst>
          </p:cNvPr>
          <p:cNvPicPr>
            <a:picLocks noChangeAspect="1"/>
          </p:cNvPicPr>
          <p:nvPr/>
        </p:nvPicPr>
        <p:blipFill>
          <a:blip r:embed="rId6"/>
          <a:stretch>
            <a:fillRect/>
          </a:stretch>
        </p:blipFill>
        <p:spPr>
          <a:xfrm>
            <a:off x="1627887" y="2866061"/>
            <a:ext cx="6134716" cy="96552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BAEEE329-D15F-1F2A-5A82-9CA1932CC51C}"/>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35936CB7-680B-05F4-EDD7-0F771A3B10A0}"/>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149AF74F-71FC-4F01-108F-559595B1B02A}"/>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42AB54EC-7EE5-777D-BBE9-195C83CE6337}"/>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2.1. Application for research project grant (3)  </a:t>
            </a:r>
          </a:p>
        </p:txBody>
      </p:sp>
      <p:pic>
        <p:nvPicPr>
          <p:cNvPr id="127" name="Google Shape;127;p3">
            <a:extLst>
              <a:ext uri="{FF2B5EF4-FFF2-40B4-BE49-F238E27FC236}">
                <a16:creationId xmlns:a16="http://schemas.microsoft.com/office/drawing/2014/main" id="{E2160209-ABD6-A758-3DD3-4125AE45CBB7}"/>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AC546533-3D0A-A704-1FBF-05DFDBEE87EE}"/>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A26B19F7-EFC6-8348-A661-4F56AF03EEC0}"/>
              </a:ext>
            </a:extLst>
          </p:cNvPr>
          <p:cNvSpPr txBox="1"/>
          <p:nvPr/>
        </p:nvSpPr>
        <p:spPr>
          <a:xfrm>
            <a:off x="235895" y="1099835"/>
            <a:ext cx="8642476" cy="523220"/>
          </a:xfrm>
          <a:prstGeom prst="rect">
            <a:avLst/>
          </a:prstGeom>
          <a:noFill/>
        </p:spPr>
        <p:txBody>
          <a:bodyPr wrap="square">
            <a:spAutoFit/>
          </a:bodyPr>
          <a:lstStyle/>
          <a:p>
            <a:r>
              <a:rPr lang="en-US" sz="1400" dirty="0"/>
              <a:t>Open call is announced also in the EU4Belarus website  </a:t>
            </a:r>
          </a:p>
          <a:p>
            <a:r>
              <a:rPr lang="en-US" sz="1400" dirty="0">
                <a:hlinkClick r:id="rId4"/>
              </a:rPr>
              <a:t>https://eu4belarus.info/group-academic-grants-ru/</a:t>
            </a:r>
            <a:r>
              <a:rPr lang="en-US" sz="1400" dirty="0"/>
              <a:t> </a:t>
            </a:r>
          </a:p>
        </p:txBody>
      </p:sp>
      <p:pic>
        <p:nvPicPr>
          <p:cNvPr id="4" name="Picture 3">
            <a:extLst>
              <a:ext uri="{FF2B5EF4-FFF2-40B4-BE49-F238E27FC236}">
                <a16:creationId xmlns:a16="http://schemas.microsoft.com/office/drawing/2014/main" id="{B517E6D4-4375-DC75-32E9-A9B3D6B1F998}"/>
              </a:ext>
            </a:extLst>
          </p:cNvPr>
          <p:cNvPicPr>
            <a:picLocks noChangeAspect="1"/>
          </p:cNvPicPr>
          <p:nvPr/>
        </p:nvPicPr>
        <p:blipFill>
          <a:blip r:embed="rId5"/>
          <a:stretch>
            <a:fillRect/>
          </a:stretch>
        </p:blipFill>
        <p:spPr>
          <a:xfrm>
            <a:off x="1305232" y="2071820"/>
            <a:ext cx="7013653" cy="2284345"/>
          </a:xfrm>
          <a:prstGeom prst="rect">
            <a:avLst/>
          </a:prstGeom>
        </p:spPr>
      </p:pic>
    </p:spTree>
    <p:extLst>
      <p:ext uri="{BB962C8B-B14F-4D97-AF65-F5344CB8AC3E}">
        <p14:creationId xmlns:p14="http://schemas.microsoft.com/office/powerpoint/2010/main" val="3602222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87538C8D-43C9-5730-A00D-DE42F85489AB}"/>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08F62D5A-E63C-11B7-B892-4BD2191DBE98}"/>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79C28BB2-9316-9F81-FD1C-1888D90BC255}"/>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C3BBBB36-C4FF-B54D-D1A5-C8C3C167B28A}"/>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B42D3FFB-EE1C-6F20-125B-B0CC14015A34}"/>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2.2.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Budget</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357B0CE6-B5A9-49DA-EA59-D33E2FAFDF9B}"/>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63717BC5-9C84-5567-0678-ACFF012346BD}"/>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901D3A90-AB7E-E83C-8E25-E25133F40C9E}"/>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3792561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9071DE5C-01F7-4721-8ED7-529846DBB883}"/>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B490BEFB-9868-FDF6-0292-7CBAE4839776}"/>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51BCA224-101C-BF6E-BA06-623EE34A8CD4}"/>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72428CA6-2E30-B6E8-6DC3-565E2B1FB12B}"/>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2.2. Budget</a:t>
            </a:r>
          </a:p>
        </p:txBody>
      </p:sp>
      <p:pic>
        <p:nvPicPr>
          <p:cNvPr id="127" name="Google Shape;127;p3">
            <a:extLst>
              <a:ext uri="{FF2B5EF4-FFF2-40B4-BE49-F238E27FC236}">
                <a16:creationId xmlns:a16="http://schemas.microsoft.com/office/drawing/2014/main" id="{CEC90591-50E0-2000-81C5-E33F108ECF7C}"/>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845AF635-21C6-237C-92D3-111CE1251655}"/>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19E50D5D-2262-563B-8E63-59EF2892B196}"/>
              </a:ext>
            </a:extLst>
          </p:cNvPr>
          <p:cNvSpPr txBox="1"/>
          <p:nvPr/>
        </p:nvSpPr>
        <p:spPr>
          <a:xfrm>
            <a:off x="243348" y="1010465"/>
            <a:ext cx="8642476" cy="1223412"/>
          </a:xfrm>
          <a:prstGeom prst="rect">
            <a:avLst/>
          </a:prstGeom>
          <a:noFill/>
        </p:spPr>
        <p:txBody>
          <a:bodyPr wrap="square">
            <a:spAutoFit/>
          </a:bodyPr>
          <a:lstStyle/>
          <a:p>
            <a:endParaRPr lang="lt-LT" sz="1000" dirty="0"/>
          </a:p>
          <a:p>
            <a:pPr>
              <a:spcBef>
                <a:spcPts val="300"/>
              </a:spcBef>
            </a:pPr>
            <a:r>
              <a:rPr lang="en-US" sz="1400" dirty="0"/>
              <a:t>Budget form (Annex B) should be enclosed to the application as an annex.</a:t>
            </a:r>
          </a:p>
          <a:p>
            <a:pPr>
              <a:spcBef>
                <a:spcPts val="300"/>
              </a:spcBef>
            </a:pPr>
            <a:r>
              <a:rPr lang="en-US" sz="1400" dirty="0"/>
              <a:t>The budget form should be downloaded from the CPVA website via  </a:t>
            </a:r>
            <a:r>
              <a:rPr lang="lt-LT" sz="1400" dirty="0"/>
              <a:t>link</a:t>
            </a:r>
            <a:r>
              <a:rPr lang="en-US" sz="1400" dirty="0"/>
              <a:t> </a:t>
            </a:r>
            <a:r>
              <a:rPr lang="lt-LT" sz="1400" dirty="0">
                <a:hlinkClick r:id="rId4"/>
              </a:rPr>
              <a:t>https://cpva.lt/en/documents?_sfm_programa=22663&amp;_sfm_kvietimas=27644</a:t>
            </a:r>
            <a:r>
              <a:rPr lang="en-US" sz="1400" dirty="0"/>
              <a:t> </a:t>
            </a:r>
            <a:endParaRPr lang="lt-LT" sz="1400" dirty="0"/>
          </a:p>
          <a:p>
            <a:pPr marL="285750" indent="-285750">
              <a:spcBef>
                <a:spcPts val="300"/>
              </a:spcBef>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B0181BA6-5B62-E269-B9C5-629D47E9E834}"/>
              </a:ext>
            </a:extLst>
          </p:cNvPr>
          <p:cNvPicPr>
            <a:picLocks noChangeAspect="1"/>
          </p:cNvPicPr>
          <p:nvPr/>
        </p:nvPicPr>
        <p:blipFill>
          <a:blip r:embed="rId5"/>
          <a:stretch>
            <a:fillRect/>
          </a:stretch>
        </p:blipFill>
        <p:spPr>
          <a:xfrm>
            <a:off x="1821425" y="1952787"/>
            <a:ext cx="5043948" cy="2701201"/>
          </a:xfrm>
          <a:prstGeom prst="rect">
            <a:avLst/>
          </a:prstGeom>
        </p:spPr>
      </p:pic>
      <p:sp>
        <p:nvSpPr>
          <p:cNvPr id="5" name="Rectangle 4">
            <a:extLst>
              <a:ext uri="{FF2B5EF4-FFF2-40B4-BE49-F238E27FC236}">
                <a16:creationId xmlns:a16="http://schemas.microsoft.com/office/drawing/2014/main" id="{7618B797-2396-8943-EC6F-E3C24EB23E44}"/>
              </a:ext>
            </a:extLst>
          </p:cNvPr>
          <p:cNvSpPr/>
          <p:nvPr/>
        </p:nvSpPr>
        <p:spPr>
          <a:xfrm>
            <a:off x="1880420" y="2780070"/>
            <a:ext cx="1069258" cy="129553"/>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65256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F7973E69-4457-B8E6-6426-F0387BD4A94F}"/>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D6B50665-1277-C447-A5C1-4280CC1B759F}"/>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6EB15FB0-4C90-464A-290A-E0628CC1D82E}"/>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4B252A9D-0484-2FEA-66C6-BB1A8F31951F}"/>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07924028-046C-8F6E-58C8-C8E6028F6C1B}"/>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2.3.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Logical Framework</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C6C7CA83-5F36-785F-743D-95764C63D4EF}"/>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9F42D3C3-A47D-13F0-1CF9-A83EC44C8DB2}"/>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F2DE10B8-F7EE-3314-7FD1-016DB1CE6791}"/>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799280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583C72F5-371F-0D27-ED4E-CAEA8BD91FD6}"/>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4068A120-1A12-799F-A1DA-0A5BD8F23BCD}"/>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53578427-4FB7-5711-A467-C93903697B85}"/>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03674DC8-EB93-350F-1F1E-96DBE37B2CF7}"/>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2.2. Logical Framework</a:t>
            </a:r>
          </a:p>
        </p:txBody>
      </p:sp>
      <p:pic>
        <p:nvPicPr>
          <p:cNvPr id="127" name="Google Shape;127;p3">
            <a:extLst>
              <a:ext uri="{FF2B5EF4-FFF2-40B4-BE49-F238E27FC236}">
                <a16:creationId xmlns:a16="http://schemas.microsoft.com/office/drawing/2014/main" id="{A51A63DA-7B03-77E2-922B-9736F4195096}"/>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BC123574-F964-3BEF-DF0B-BC92A9F84D8F}"/>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82092D1E-C479-2306-2732-BEC76B506DDB}"/>
              </a:ext>
            </a:extLst>
          </p:cNvPr>
          <p:cNvSpPr txBox="1"/>
          <p:nvPr/>
        </p:nvSpPr>
        <p:spPr>
          <a:xfrm>
            <a:off x="243348" y="1010465"/>
            <a:ext cx="8642476" cy="1223412"/>
          </a:xfrm>
          <a:prstGeom prst="rect">
            <a:avLst/>
          </a:prstGeom>
          <a:noFill/>
        </p:spPr>
        <p:txBody>
          <a:bodyPr wrap="square">
            <a:spAutoFit/>
          </a:bodyPr>
          <a:lstStyle/>
          <a:p>
            <a:endParaRPr lang="lt-LT" sz="1000" dirty="0"/>
          </a:p>
          <a:p>
            <a:pPr>
              <a:spcBef>
                <a:spcPts val="300"/>
              </a:spcBef>
            </a:pPr>
            <a:r>
              <a:rPr lang="en-US" sz="1400" dirty="0"/>
              <a:t>Logical Framework form (Annex C) should be enclosed to the application as an annex.</a:t>
            </a:r>
          </a:p>
          <a:p>
            <a:pPr>
              <a:spcBef>
                <a:spcPts val="300"/>
              </a:spcBef>
            </a:pPr>
            <a:r>
              <a:rPr lang="en-US" sz="1400" dirty="0"/>
              <a:t>The Logical Framework form should be downloaded from the CPVA website via  </a:t>
            </a:r>
            <a:r>
              <a:rPr lang="lt-LT" sz="1400" dirty="0"/>
              <a:t>link</a:t>
            </a:r>
            <a:r>
              <a:rPr lang="en-US" sz="1400" dirty="0"/>
              <a:t> </a:t>
            </a:r>
            <a:r>
              <a:rPr lang="lt-LT" sz="1400" dirty="0">
                <a:hlinkClick r:id="rId4"/>
              </a:rPr>
              <a:t>https://cpva.lt/en/documents?_sfm_programa=22663&amp;_sfm_kvietimas=27644</a:t>
            </a:r>
            <a:r>
              <a:rPr lang="en-US" sz="1400" dirty="0"/>
              <a:t> </a:t>
            </a:r>
            <a:endParaRPr lang="lt-LT" sz="1400" dirty="0"/>
          </a:p>
          <a:p>
            <a:pPr marL="285750" indent="-285750">
              <a:spcBef>
                <a:spcPts val="300"/>
              </a:spcBef>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FF69100B-A970-F90A-3EAA-8FCFB84BAF39}"/>
              </a:ext>
            </a:extLst>
          </p:cNvPr>
          <p:cNvPicPr>
            <a:picLocks noChangeAspect="1"/>
          </p:cNvPicPr>
          <p:nvPr/>
        </p:nvPicPr>
        <p:blipFill>
          <a:blip r:embed="rId5"/>
          <a:stretch>
            <a:fillRect/>
          </a:stretch>
        </p:blipFill>
        <p:spPr>
          <a:xfrm>
            <a:off x="1710017" y="1967585"/>
            <a:ext cx="5043948" cy="2701201"/>
          </a:xfrm>
          <a:prstGeom prst="rect">
            <a:avLst/>
          </a:prstGeom>
        </p:spPr>
      </p:pic>
      <p:sp>
        <p:nvSpPr>
          <p:cNvPr id="2" name="Rectangle 1">
            <a:extLst>
              <a:ext uri="{FF2B5EF4-FFF2-40B4-BE49-F238E27FC236}">
                <a16:creationId xmlns:a16="http://schemas.microsoft.com/office/drawing/2014/main" id="{5597B760-B39E-19AD-3E27-3DA8E50C3ADC}"/>
              </a:ext>
            </a:extLst>
          </p:cNvPr>
          <p:cNvSpPr/>
          <p:nvPr/>
        </p:nvSpPr>
        <p:spPr>
          <a:xfrm>
            <a:off x="1821426" y="2964123"/>
            <a:ext cx="1165122" cy="129553"/>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655272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3AA43CCD-9795-3E0F-77C2-A0544FDC6B01}"/>
            </a:ext>
          </a:extLst>
        </p:cNvPr>
        <p:cNvGrpSpPr/>
        <p:nvPr/>
      </p:nvGrpSpPr>
      <p:grpSpPr>
        <a:xfrm>
          <a:off x="0" y="0"/>
          <a:ext cx="0" cy="0"/>
          <a:chOff x="0" y="0"/>
          <a:chExt cx="0" cy="0"/>
        </a:xfrm>
      </p:grpSpPr>
      <p:pic>
        <p:nvPicPr>
          <p:cNvPr id="7" name="Google Shape;105;p2">
            <a:extLst>
              <a:ext uri="{FF2B5EF4-FFF2-40B4-BE49-F238E27FC236}">
                <a16:creationId xmlns:a16="http://schemas.microsoft.com/office/drawing/2014/main" id="{EFF1A3C2-81A2-CEA5-AD3F-A1DDCEFBD809}"/>
              </a:ext>
            </a:extLst>
          </p:cNvPr>
          <p:cNvPicPr preferRelativeResize="0"/>
          <p:nvPr/>
        </p:nvPicPr>
        <p:blipFill rotWithShape="1">
          <a:blip r:embed="rId3">
            <a:alphaModFix/>
          </a:blip>
          <a:srcRect l="5338" r="32477"/>
          <a:stretch/>
        </p:blipFill>
        <p:spPr>
          <a:xfrm>
            <a:off x="5170757" y="280219"/>
            <a:ext cx="3722521" cy="3939401"/>
          </a:xfrm>
          <a:prstGeom prst="roundRect">
            <a:avLst>
              <a:gd name="adj" fmla="val 4080"/>
            </a:avLst>
          </a:prstGeom>
          <a:noFill/>
          <a:ln>
            <a:noFill/>
          </a:ln>
        </p:spPr>
      </p:pic>
      <p:sp>
        <p:nvSpPr>
          <p:cNvPr id="99" name="Google Shape;99;p2">
            <a:extLst>
              <a:ext uri="{FF2B5EF4-FFF2-40B4-BE49-F238E27FC236}">
                <a16:creationId xmlns:a16="http://schemas.microsoft.com/office/drawing/2014/main" id="{1A3CF419-938E-7786-F2C6-AA3A69BB0BB5}"/>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100" name="Google Shape;100;p2">
            <a:extLst>
              <a:ext uri="{FF2B5EF4-FFF2-40B4-BE49-F238E27FC236}">
                <a16:creationId xmlns:a16="http://schemas.microsoft.com/office/drawing/2014/main" id="{0E25030A-B81C-0098-821F-FDC393D44E8C}"/>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srgbClr val="3558A5"/>
                </a:solidFill>
                <a:effectLst/>
                <a:uLnTx/>
                <a:uFillTx/>
                <a:latin typeface="Arial"/>
                <a:ea typeface="Arial"/>
                <a:cs typeface="Arial"/>
                <a:sym typeface="Arial"/>
              </a:rPr>
              <a:t>eu4belarus.info</a:t>
            </a:r>
            <a:endParaRPr kumimoji="0" sz="1350" b="0" i="0" u="none" strike="noStrike" kern="1200" cap="none" spc="0" normalizeH="0" baseline="0" noProof="0">
              <a:ln>
                <a:noFill/>
              </a:ln>
              <a:solidFill>
                <a:srgbClr val="3558A5"/>
              </a:solidFill>
              <a:effectLst/>
              <a:uLnTx/>
              <a:uFillTx/>
              <a:latin typeface="Arial"/>
              <a:ea typeface="Arial"/>
              <a:cs typeface="Arial"/>
              <a:sym typeface="Arial"/>
            </a:endParaRPr>
          </a:p>
        </p:txBody>
      </p:sp>
      <p:sp>
        <p:nvSpPr>
          <p:cNvPr id="102" name="Google Shape;102;p2">
            <a:extLst>
              <a:ext uri="{FF2B5EF4-FFF2-40B4-BE49-F238E27FC236}">
                <a16:creationId xmlns:a16="http://schemas.microsoft.com/office/drawing/2014/main" id="{DAA48833-1524-DD02-123A-102C77E5EDB2}"/>
              </a:ext>
            </a:extLst>
          </p:cNvPr>
          <p:cNvSpPr/>
          <p:nvPr/>
        </p:nvSpPr>
        <p:spPr>
          <a:xfrm>
            <a:off x="250723" y="280219"/>
            <a:ext cx="4799920"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a:ea typeface="Arial"/>
                <a:cs typeface="Arial"/>
                <a:sym typeface="Arial"/>
              </a:rPr>
              <a:t>2.4. </a:t>
            </a:r>
            <a:r>
              <a:rPr kumimoji="0" lang="en-US" sz="2000" b="1" i="0" u="none" strike="noStrike" kern="1200" cap="none" spc="0" normalizeH="0" baseline="0" noProof="0" dirty="0">
                <a:ln>
                  <a:noFill/>
                </a:ln>
                <a:solidFill>
                  <a:prstClr val="white"/>
                </a:solidFill>
                <a:effectLst/>
                <a:uLnTx/>
                <a:uFillTx/>
                <a:latin typeface="Arial"/>
                <a:ea typeface="Arial"/>
                <a:cs typeface="Arial"/>
                <a:sym typeface="Arial"/>
              </a:rPr>
              <a:t>Supporting documents</a:t>
            </a:r>
            <a:endParaRPr kumimoji="0" sz="2000" b="1"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5F64F159-17DC-8F30-70D7-37DA7AC8B2BD}"/>
              </a:ext>
            </a:extLst>
          </p:cNvPr>
          <p:cNvSpPr txBox="1"/>
          <p:nvPr/>
        </p:nvSpPr>
        <p:spPr>
          <a:xfrm>
            <a:off x="369505" y="1444677"/>
            <a:ext cx="4450289" cy="346218"/>
          </a:xfrm>
          <a:prstGeom prst="rect">
            <a:avLst/>
          </a:prstGeom>
          <a:noFill/>
          <a:ln>
            <a:noFill/>
          </a:ln>
        </p:spPr>
        <p:txBody>
          <a:bodyPr spcFirstLastPara="1" wrap="square" lIns="68569" tIns="34275" rIns="68569" bIns="3427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a:solidFill>
                  <a:schemeClr val="bg1"/>
                </a:solidFill>
                <a:effectLst/>
              </a:rPr>
              <a:t> </a:t>
            </a:r>
            <a:endParaRPr kumimoji="0" sz="1800" b="1" i="0" u="none" strike="noStrike" kern="1200" cap="none" spc="0" normalizeH="0" baseline="0" noProof="0" dirty="0">
              <a:ln>
                <a:noFill/>
              </a:ln>
              <a:solidFill>
                <a:schemeClr val="bg1"/>
              </a:solidFill>
              <a:effectLst/>
              <a:uLnTx/>
              <a:uFillTx/>
              <a:ea typeface="Tahoma"/>
              <a:cs typeface="Tahoma"/>
              <a:sym typeface="Tahoma"/>
            </a:endParaRPr>
          </a:p>
        </p:txBody>
      </p:sp>
      <p:sp>
        <p:nvSpPr>
          <p:cNvPr id="106" name="Google Shape;106;p2">
            <a:extLst>
              <a:ext uri="{FF2B5EF4-FFF2-40B4-BE49-F238E27FC236}">
                <a16:creationId xmlns:a16="http://schemas.microsoft.com/office/drawing/2014/main" id="{6A2F6ED3-9F60-0DED-C1D8-143CDD8A925C}"/>
              </a:ext>
            </a:extLst>
          </p:cNvPr>
          <p:cNvSpPr/>
          <p:nvPr/>
        </p:nvSpPr>
        <p:spPr>
          <a:xfrm>
            <a:off x="5187393" y="291788"/>
            <a:ext cx="3729895" cy="393940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50" b="0" i="0" u="none" strike="noStrike" kern="1200" cap="none" spc="0" normalizeH="0" baseline="0" noProof="0">
                <a:ln>
                  <a:noFill/>
                </a:ln>
                <a:solidFill>
                  <a:prstClr val="white"/>
                </a:solidFill>
                <a:effectLst/>
                <a:uLnTx/>
                <a:uFillTx/>
                <a:latin typeface="Arial"/>
                <a:ea typeface="Arial"/>
                <a:cs typeface="Arial"/>
                <a:sym typeface="Arial"/>
              </a:rPr>
              <a:t> </a:t>
            </a: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C31A7DAD-365A-4BE2-A690-31A6CDF8DF5D}"/>
              </a:ext>
            </a:extLst>
          </p:cNvPr>
          <p:cNvPicPr>
            <a:picLocks noChangeAspect="1"/>
          </p:cNvPicPr>
          <p:nvPr/>
        </p:nvPicPr>
        <p:blipFill>
          <a:blip r:embed="rId4"/>
          <a:stretch>
            <a:fillRect/>
          </a:stretch>
        </p:blipFill>
        <p:spPr>
          <a:xfrm>
            <a:off x="6424448" y="4416363"/>
            <a:ext cx="2406276" cy="504846"/>
          </a:xfrm>
          <a:prstGeom prst="rect">
            <a:avLst/>
          </a:prstGeom>
        </p:spPr>
      </p:pic>
    </p:spTree>
    <p:extLst>
      <p:ext uri="{BB962C8B-B14F-4D97-AF65-F5344CB8AC3E}">
        <p14:creationId xmlns:p14="http://schemas.microsoft.com/office/powerpoint/2010/main" val="3118809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37DA604B-5C5C-97E1-64FB-C7283CD7E956}"/>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BD2BA970-741D-2095-AB5F-63529BD4B20B}"/>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C6B0043A-E19B-52D0-2B6A-77ECAC111E86}"/>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8D27F011-8611-E783-0EFD-518006025382}"/>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2.3. Supporting Documents</a:t>
            </a:r>
          </a:p>
        </p:txBody>
      </p:sp>
      <p:pic>
        <p:nvPicPr>
          <p:cNvPr id="127" name="Google Shape;127;p3">
            <a:extLst>
              <a:ext uri="{FF2B5EF4-FFF2-40B4-BE49-F238E27FC236}">
                <a16:creationId xmlns:a16="http://schemas.microsoft.com/office/drawing/2014/main" id="{A9A601A6-BE75-4EEC-C8F9-4648EBF75AEE}"/>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B1015F8E-ABFA-B1D7-7BDF-FB1E479C54CF}"/>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279BD3C8-686B-904D-A471-BECE988ABB46}"/>
              </a:ext>
            </a:extLst>
          </p:cNvPr>
          <p:cNvSpPr txBox="1"/>
          <p:nvPr/>
        </p:nvSpPr>
        <p:spPr>
          <a:xfrm>
            <a:off x="243348" y="1010465"/>
            <a:ext cx="8642476" cy="1223412"/>
          </a:xfrm>
          <a:prstGeom prst="rect">
            <a:avLst/>
          </a:prstGeom>
          <a:noFill/>
        </p:spPr>
        <p:txBody>
          <a:bodyPr wrap="square">
            <a:spAutoFit/>
          </a:bodyPr>
          <a:lstStyle/>
          <a:p>
            <a:endParaRPr lang="lt-LT" sz="1000" dirty="0"/>
          </a:p>
          <a:p>
            <a:pPr>
              <a:spcBef>
                <a:spcPts val="300"/>
              </a:spcBef>
            </a:pPr>
            <a:r>
              <a:rPr lang="en-US" sz="1400" dirty="0"/>
              <a:t>Other supporting documents’ form (Annexes D-P) should be enclosed to the application as the annexes.</a:t>
            </a:r>
          </a:p>
          <a:p>
            <a:pPr>
              <a:spcBef>
                <a:spcPts val="300"/>
              </a:spcBef>
            </a:pPr>
            <a:r>
              <a:rPr lang="en-US" sz="1400" dirty="0"/>
              <a:t>The forms should be downloaded from the CPVA website via </a:t>
            </a:r>
            <a:r>
              <a:rPr lang="lt-LT" sz="1400" dirty="0"/>
              <a:t>link</a:t>
            </a:r>
            <a:r>
              <a:rPr lang="en-US" sz="1400" dirty="0"/>
              <a:t> also in the guidelines for applicants pages 15-17. </a:t>
            </a:r>
            <a:r>
              <a:rPr lang="lt-LT" sz="1400" dirty="0">
                <a:hlinkClick r:id="rId4"/>
              </a:rPr>
              <a:t>https://cpva.lt/en/documents?_sfm_programa=22663&amp;_sfm_kvietimas=27644</a:t>
            </a:r>
            <a:r>
              <a:rPr lang="en-US" sz="1400" dirty="0"/>
              <a:t> </a:t>
            </a:r>
            <a:endParaRPr lang="lt-LT" sz="1400" dirty="0"/>
          </a:p>
          <a:p>
            <a:pPr marL="285750" indent="-285750">
              <a:spcBef>
                <a:spcPts val="300"/>
              </a:spcBef>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75F970FF-FE6D-F25F-95E9-25D0E9F1A1BE}"/>
              </a:ext>
            </a:extLst>
          </p:cNvPr>
          <p:cNvPicPr>
            <a:picLocks noChangeAspect="1"/>
          </p:cNvPicPr>
          <p:nvPr/>
        </p:nvPicPr>
        <p:blipFill>
          <a:blip r:embed="rId5"/>
          <a:stretch>
            <a:fillRect/>
          </a:stretch>
        </p:blipFill>
        <p:spPr>
          <a:xfrm>
            <a:off x="1710017" y="1967585"/>
            <a:ext cx="5043948" cy="2701201"/>
          </a:xfrm>
          <a:prstGeom prst="rect">
            <a:avLst/>
          </a:prstGeom>
        </p:spPr>
      </p:pic>
      <p:sp>
        <p:nvSpPr>
          <p:cNvPr id="2" name="Rectangle 1">
            <a:extLst>
              <a:ext uri="{FF2B5EF4-FFF2-40B4-BE49-F238E27FC236}">
                <a16:creationId xmlns:a16="http://schemas.microsoft.com/office/drawing/2014/main" id="{1210D798-81D5-4243-7D3D-E998646F32CA}"/>
              </a:ext>
            </a:extLst>
          </p:cNvPr>
          <p:cNvSpPr/>
          <p:nvPr/>
        </p:nvSpPr>
        <p:spPr>
          <a:xfrm>
            <a:off x="1821425" y="3109057"/>
            <a:ext cx="2160639" cy="1559729"/>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898366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B51EAFDE-B794-0E70-F94E-E6464D445574}"/>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4FF3527F-BFA0-9FEA-DC4A-47D355B939DC}"/>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a:extLst>
              <a:ext uri="{FF2B5EF4-FFF2-40B4-BE49-F238E27FC236}">
                <a16:creationId xmlns:a16="http://schemas.microsoft.com/office/drawing/2014/main" id="{080590FE-C895-010E-0D1F-CB18372EEC06}"/>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519FDB0B-5943-6628-A5C0-581306632BA6}"/>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D651C4B2-E5BD-2A1D-3F4B-3B3E05E168CD}"/>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a:extLst>
              <a:ext uri="{FF2B5EF4-FFF2-40B4-BE49-F238E27FC236}">
                <a16:creationId xmlns:a16="http://schemas.microsoft.com/office/drawing/2014/main" id="{2C699182-372B-8C64-8D9A-B68A72B17CE3}"/>
              </a:ext>
            </a:extLst>
          </p:cNvPr>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B74BAD5E-D024-4517-4BAF-F203C89F9DD4}"/>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lt-LT" sz="2400" b="1" dirty="0">
                <a:solidFill>
                  <a:schemeClr val="bg1"/>
                </a:solidFill>
              </a:rPr>
              <a:t>I</a:t>
            </a:r>
            <a:r>
              <a:rPr lang="en-US" sz="2400" b="1" dirty="0">
                <a:solidFill>
                  <a:schemeClr val="bg1"/>
                </a:solidFill>
              </a:rPr>
              <a:t>II</a:t>
            </a:r>
            <a:r>
              <a:rPr lang="lt-LT" sz="2400" b="1" dirty="0">
                <a:solidFill>
                  <a:schemeClr val="bg1"/>
                </a:solidFill>
              </a:rPr>
              <a:t>. </a:t>
            </a:r>
            <a:r>
              <a:rPr lang="en-US" sz="2400" b="1" dirty="0">
                <a:solidFill>
                  <a:schemeClr val="bg1"/>
                </a:solidFill>
              </a:rPr>
              <a:t>Evaluation process</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453308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E79ABDBB-D3DC-75B5-7B36-7C68E6AABF8A}"/>
            </a:ext>
          </a:extLst>
        </p:cNvPr>
        <p:cNvGrpSpPr/>
        <p:nvPr/>
      </p:nvGrpSpPr>
      <p:grpSpPr>
        <a:xfrm>
          <a:off x="0" y="0"/>
          <a:ext cx="0" cy="0"/>
          <a:chOff x="0" y="0"/>
          <a:chExt cx="0" cy="0"/>
        </a:xfrm>
      </p:grpSpPr>
      <p:sp>
        <p:nvSpPr>
          <p:cNvPr id="132" name="Google Shape;132;g284e7dd6342_0_87">
            <a:extLst>
              <a:ext uri="{FF2B5EF4-FFF2-40B4-BE49-F238E27FC236}">
                <a16:creationId xmlns:a16="http://schemas.microsoft.com/office/drawing/2014/main" id="{3CF33145-858C-99FC-D497-08736EB46AB9}"/>
              </a:ext>
            </a:extLst>
          </p:cNvPr>
          <p:cNvSpPr/>
          <p:nvPr/>
        </p:nvSpPr>
        <p:spPr>
          <a:xfrm>
            <a:off x="258101" y="332269"/>
            <a:ext cx="8585325" cy="591750"/>
          </a:xfrm>
          <a:prstGeom prst="roundRect">
            <a:avLst>
              <a:gd name="adj" fmla="val 13729"/>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Steps</a:t>
            </a:r>
            <a:endParaRPr lang="en-US" sz="2400" b="1" dirty="0">
              <a:solidFill>
                <a:schemeClr val="lt1"/>
              </a:solidFill>
              <a:latin typeface="Calibri"/>
              <a:ea typeface="Calibri"/>
              <a:cs typeface="Calibri"/>
              <a:sym typeface="Calibri"/>
            </a:endParaRPr>
          </a:p>
        </p:txBody>
      </p:sp>
      <p:sp>
        <p:nvSpPr>
          <p:cNvPr id="133" name="Google Shape;133;g284e7dd6342_0_87">
            <a:extLst>
              <a:ext uri="{FF2B5EF4-FFF2-40B4-BE49-F238E27FC236}">
                <a16:creationId xmlns:a16="http://schemas.microsoft.com/office/drawing/2014/main" id="{26732579-35DD-CFB4-5FF0-7B5C68733F04}"/>
              </a:ext>
            </a:extLst>
          </p:cNvPr>
          <p:cNvSpPr/>
          <p:nvPr/>
        </p:nvSpPr>
        <p:spPr>
          <a:xfrm>
            <a:off x="2434050" y="1543612"/>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endParaRPr lang="en-US" sz="1600" dirty="0">
              <a:solidFill>
                <a:schemeClr val="accent1">
                  <a:lumMod val="75000"/>
                </a:schemeClr>
              </a:solidFill>
            </a:endParaRPr>
          </a:p>
          <a:p>
            <a:pPr algn="ctr"/>
            <a:r>
              <a:rPr lang="en-US" sz="1600" dirty="0">
                <a:solidFill>
                  <a:schemeClr val="accent1"/>
                </a:solidFill>
              </a:rPr>
              <a:t>STEP 2.</a:t>
            </a:r>
          </a:p>
          <a:p>
            <a:pPr algn="ctr"/>
            <a:endParaRPr lang="en-US" sz="1600" dirty="0">
              <a:solidFill>
                <a:schemeClr val="accent1"/>
              </a:solidFill>
            </a:endParaRPr>
          </a:p>
          <a:p>
            <a:pPr algn="ctr"/>
            <a:r>
              <a:rPr lang="en-US" sz="1600" dirty="0">
                <a:solidFill>
                  <a:schemeClr val="accent1"/>
                </a:solidFill>
              </a:rPr>
              <a:t>Evaluation of full applications. </a:t>
            </a:r>
          </a:p>
          <a:p>
            <a:r>
              <a:rPr lang="en-US" sz="1600" dirty="0">
                <a:solidFill>
                  <a:schemeClr val="accent1">
                    <a:lumMod val="75000"/>
                  </a:schemeClr>
                </a:solidFill>
              </a:rPr>
              <a:t>	</a:t>
            </a:r>
          </a:p>
        </p:txBody>
      </p:sp>
      <p:sp>
        <p:nvSpPr>
          <p:cNvPr id="134" name="Google Shape;134;g284e7dd6342_0_87">
            <a:extLst>
              <a:ext uri="{FF2B5EF4-FFF2-40B4-BE49-F238E27FC236}">
                <a16:creationId xmlns:a16="http://schemas.microsoft.com/office/drawing/2014/main" id="{732B7D64-52F7-89C4-9DE1-9B8E973DCD12}"/>
              </a:ext>
            </a:extLst>
          </p:cNvPr>
          <p:cNvSpPr txBox="1"/>
          <p:nvPr/>
        </p:nvSpPr>
        <p:spPr>
          <a:xfrm>
            <a:off x="279337" y="347564"/>
            <a:ext cx="8585325" cy="241767"/>
          </a:xfrm>
          <a:prstGeom prst="rect">
            <a:avLst/>
          </a:prstGeom>
          <a:noFill/>
          <a:ln>
            <a:noFill/>
          </a:ln>
        </p:spPr>
        <p:txBody>
          <a:bodyPr spcFirstLastPara="1" wrap="square" lIns="68569" tIns="34275" rIns="68569" bIns="34275" anchor="t" anchorCtr="0">
            <a:spAutoFit/>
          </a:bodyPr>
          <a:lstStyle/>
          <a:p>
            <a:pPr>
              <a:lnSpc>
                <a:spcPct val="115000"/>
              </a:lnSpc>
              <a:buSzPts val="1100"/>
            </a:pPr>
            <a:endParaRPr sz="375" b="1" dirty="0">
              <a:solidFill>
                <a:schemeClr val="lt1"/>
              </a:solidFill>
            </a:endParaRPr>
          </a:p>
          <a:p>
            <a:pPr>
              <a:lnSpc>
                <a:spcPct val="115000"/>
              </a:lnSpc>
              <a:buSzPts val="1100"/>
            </a:pPr>
            <a:endParaRPr sz="600" dirty="0">
              <a:solidFill>
                <a:srgbClr val="3558A5"/>
              </a:solidFill>
            </a:endParaRPr>
          </a:p>
        </p:txBody>
      </p:sp>
      <p:sp>
        <p:nvSpPr>
          <p:cNvPr id="135" name="Google Shape;135;g284e7dd6342_0_87">
            <a:extLst>
              <a:ext uri="{FF2B5EF4-FFF2-40B4-BE49-F238E27FC236}">
                <a16:creationId xmlns:a16="http://schemas.microsoft.com/office/drawing/2014/main" id="{CC976DA6-33B9-63FB-1C1E-B70B3F1D8900}"/>
              </a:ext>
            </a:extLst>
          </p:cNvPr>
          <p:cNvSpPr/>
          <p:nvPr/>
        </p:nvSpPr>
        <p:spPr>
          <a:xfrm>
            <a:off x="4610025" y="1543612"/>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endParaRPr lang="en-US" sz="1600" dirty="0">
              <a:solidFill>
                <a:schemeClr val="accent1">
                  <a:lumMod val="75000"/>
                </a:schemeClr>
              </a:solidFill>
            </a:endParaRPr>
          </a:p>
          <a:p>
            <a:pPr algn="ctr">
              <a:spcAft>
                <a:spcPts val="600"/>
              </a:spcAft>
            </a:pPr>
            <a:r>
              <a:rPr lang="en-GB" sz="1600" dirty="0">
                <a:solidFill>
                  <a:schemeClr val="accent1"/>
                </a:solidFill>
                <a:effectLst/>
                <a:ea typeface="Times New Roman" panose="02020603050405020304" pitchFamily="18" charset="0"/>
              </a:rPr>
              <a:t>STEP 3.</a:t>
            </a:r>
          </a:p>
          <a:p>
            <a:pPr algn="ctr">
              <a:spcAft>
                <a:spcPts val="600"/>
              </a:spcAft>
            </a:pPr>
            <a:r>
              <a:rPr lang="en-GB" sz="1600" dirty="0">
                <a:solidFill>
                  <a:schemeClr val="accent1"/>
                </a:solidFill>
                <a:effectLst/>
                <a:ea typeface="Times New Roman" panose="02020603050405020304" pitchFamily="18" charset="0"/>
              </a:rPr>
              <a:t>Verification of eligibility of the applicants and affiliated entity (</a:t>
            </a:r>
            <a:r>
              <a:rPr lang="en-GB" sz="1600" dirty="0" err="1">
                <a:solidFill>
                  <a:schemeClr val="accent1"/>
                </a:solidFill>
                <a:effectLst/>
                <a:ea typeface="Times New Roman" panose="02020603050405020304" pitchFamily="18" charset="0"/>
              </a:rPr>
              <a:t>ie</a:t>
            </a:r>
            <a:r>
              <a:rPr lang="en-GB" sz="1600" dirty="0" err="1">
                <a:solidFill>
                  <a:schemeClr val="accent1"/>
                </a:solidFill>
                <a:ea typeface="Times New Roman" panose="02020603050405020304" pitchFamily="18" charset="0"/>
              </a:rPr>
              <a:t>s</a:t>
            </a:r>
            <a:r>
              <a:rPr lang="en-GB" sz="1600" dirty="0">
                <a:solidFill>
                  <a:schemeClr val="accent1"/>
                </a:solidFill>
                <a:ea typeface="Times New Roman" panose="02020603050405020304" pitchFamily="18" charset="0"/>
              </a:rPr>
              <a:t>)</a:t>
            </a:r>
            <a:endParaRPr lang="en-GB" sz="1600" dirty="0">
              <a:solidFill>
                <a:schemeClr val="accent1"/>
              </a:solidFill>
              <a:effectLst/>
              <a:ea typeface="Times New Roman" panose="02020603050405020304" pitchFamily="18" charset="0"/>
            </a:endParaRPr>
          </a:p>
        </p:txBody>
      </p:sp>
      <p:sp>
        <p:nvSpPr>
          <p:cNvPr id="136" name="Google Shape;136;g284e7dd6342_0_87">
            <a:extLst>
              <a:ext uri="{FF2B5EF4-FFF2-40B4-BE49-F238E27FC236}">
                <a16:creationId xmlns:a16="http://schemas.microsoft.com/office/drawing/2014/main" id="{2E8C7285-859C-9528-123B-367E39D4B829}"/>
              </a:ext>
            </a:extLst>
          </p:cNvPr>
          <p:cNvSpPr/>
          <p:nvPr/>
        </p:nvSpPr>
        <p:spPr>
          <a:xfrm>
            <a:off x="7625358" y="1870765"/>
            <a:ext cx="1351245" cy="150033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pPr algn="ctr">
              <a:buClr>
                <a:srgbClr val="000000"/>
              </a:buClr>
              <a:buSzPts val="1100"/>
            </a:pPr>
            <a:r>
              <a:rPr lang="en-US" sz="1600" dirty="0">
                <a:solidFill>
                  <a:schemeClr val="accent1">
                    <a:lumMod val="75000"/>
                  </a:schemeClr>
                </a:solidFill>
              </a:rPr>
              <a:t>Approval</a:t>
            </a:r>
          </a:p>
          <a:p>
            <a:pPr algn="ctr">
              <a:buClr>
                <a:srgbClr val="000000"/>
              </a:buClr>
              <a:buSzPts val="1100"/>
            </a:pPr>
            <a:r>
              <a:rPr lang="en-US" sz="1600" dirty="0">
                <a:solidFill>
                  <a:schemeClr val="accent1">
                    <a:lumMod val="75000"/>
                  </a:schemeClr>
                </a:solidFill>
              </a:rPr>
              <a:t> or </a:t>
            </a:r>
          </a:p>
          <a:p>
            <a:pPr algn="ctr">
              <a:buClr>
                <a:srgbClr val="000000"/>
              </a:buClr>
              <a:buSzPts val="1100"/>
            </a:pPr>
            <a:r>
              <a:rPr lang="en-US" sz="1600" dirty="0">
                <a:solidFill>
                  <a:schemeClr val="accent1">
                    <a:lumMod val="75000"/>
                  </a:schemeClr>
                </a:solidFill>
              </a:rPr>
              <a:t>rejection </a:t>
            </a:r>
          </a:p>
          <a:p>
            <a:pPr algn="ctr">
              <a:buClr>
                <a:srgbClr val="000000"/>
              </a:buClr>
              <a:buSzPts val="1100"/>
            </a:pPr>
            <a:r>
              <a:rPr lang="en-US" sz="1600" dirty="0">
                <a:solidFill>
                  <a:schemeClr val="accent1">
                    <a:lumMod val="75000"/>
                  </a:schemeClr>
                </a:solidFill>
              </a:rPr>
              <a:t>of the application</a:t>
            </a:r>
          </a:p>
          <a:p>
            <a:pPr>
              <a:buClr>
                <a:srgbClr val="000000"/>
              </a:buClr>
              <a:buSzPts val="1100"/>
            </a:pPr>
            <a:endParaRPr lang="en-US" sz="1600" dirty="0">
              <a:solidFill>
                <a:schemeClr val="accent1">
                  <a:lumMod val="75000"/>
                </a:schemeClr>
              </a:solidFill>
            </a:endParaRPr>
          </a:p>
          <a:p>
            <a:pPr>
              <a:buClr>
                <a:srgbClr val="000000"/>
              </a:buClr>
              <a:buSzPts val="1100"/>
            </a:pPr>
            <a:endParaRPr sz="1600" dirty="0">
              <a:solidFill>
                <a:schemeClr val="accent1">
                  <a:lumMod val="75000"/>
                </a:schemeClr>
              </a:solidFill>
            </a:endParaRPr>
          </a:p>
        </p:txBody>
      </p:sp>
      <p:sp>
        <p:nvSpPr>
          <p:cNvPr id="137" name="Google Shape;137;g284e7dd6342_0_87">
            <a:extLst>
              <a:ext uri="{FF2B5EF4-FFF2-40B4-BE49-F238E27FC236}">
                <a16:creationId xmlns:a16="http://schemas.microsoft.com/office/drawing/2014/main" id="{99CF1BB1-6C9A-7084-E395-3913CE48591F}"/>
              </a:ext>
            </a:extLst>
          </p:cNvPr>
          <p:cNvSpPr/>
          <p:nvPr/>
        </p:nvSpPr>
        <p:spPr>
          <a:xfrm>
            <a:off x="258097" y="4372897"/>
            <a:ext cx="8642475" cy="591750"/>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38" name="Google Shape;138;g284e7dd6342_0_87">
            <a:extLst>
              <a:ext uri="{FF2B5EF4-FFF2-40B4-BE49-F238E27FC236}">
                <a16:creationId xmlns:a16="http://schemas.microsoft.com/office/drawing/2014/main" id="{5A99508F-0507-D693-8A90-695BF22ECEB9}"/>
              </a:ext>
            </a:extLst>
          </p:cNvPr>
          <p:cNvSpPr txBox="1"/>
          <p:nvPr/>
        </p:nvSpPr>
        <p:spPr>
          <a:xfrm>
            <a:off x="369505" y="4534399"/>
            <a:ext cx="1340550"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139" name="Google Shape;139;g284e7dd6342_0_87">
            <a:extLst>
              <a:ext uri="{FF2B5EF4-FFF2-40B4-BE49-F238E27FC236}">
                <a16:creationId xmlns:a16="http://schemas.microsoft.com/office/drawing/2014/main" id="{A0165C97-F249-9A75-80AB-2E164497E22F}"/>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140" name="Google Shape;140;g284e7dd6342_0_87">
            <a:extLst>
              <a:ext uri="{FF2B5EF4-FFF2-40B4-BE49-F238E27FC236}">
                <a16:creationId xmlns:a16="http://schemas.microsoft.com/office/drawing/2014/main" id="{EEC66D6E-CD15-7C8E-05F0-0DBC32D29641}"/>
              </a:ext>
            </a:extLst>
          </p:cNvPr>
          <p:cNvSpPr/>
          <p:nvPr/>
        </p:nvSpPr>
        <p:spPr>
          <a:xfrm>
            <a:off x="258075" y="1543593"/>
            <a:ext cx="2011050" cy="2056275"/>
          </a:xfrm>
          <a:prstGeom prst="roundRect">
            <a:avLst>
              <a:gd name="adj" fmla="val 16667"/>
            </a:avLst>
          </a:prstGeom>
          <a:solidFill>
            <a:srgbClr val="CFE4FE"/>
          </a:solidFill>
          <a:ln w="9525" cap="flat" cmpd="sng">
            <a:solidFill>
              <a:srgbClr val="3558A5"/>
            </a:solidFill>
            <a:prstDash val="solid"/>
            <a:round/>
            <a:headEnd type="none" w="sm" len="sm"/>
            <a:tailEnd type="none" w="sm" len="sm"/>
          </a:ln>
        </p:spPr>
        <p:txBody>
          <a:bodyPr spcFirstLastPara="1" wrap="square" lIns="68569" tIns="68569" rIns="68569" bIns="68569" anchor="t" anchorCtr="0">
            <a:noAutofit/>
          </a:bodyPr>
          <a:lstStyle/>
          <a:p>
            <a:pPr algn="ctr"/>
            <a:endParaRPr lang="en-US" sz="1600" dirty="0">
              <a:solidFill>
                <a:schemeClr val="accent1">
                  <a:lumMod val="75000"/>
                </a:schemeClr>
              </a:solidFill>
            </a:endParaRPr>
          </a:p>
          <a:p>
            <a:pPr algn="ctr"/>
            <a:r>
              <a:rPr lang="en-US" sz="1600" dirty="0">
                <a:solidFill>
                  <a:schemeClr val="accent1"/>
                </a:solidFill>
              </a:rPr>
              <a:t>STEP 1.</a:t>
            </a:r>
          </a:p>
          <a:p>
            <a:pPr algn="ctr"/>
            <a:endParaRPr lang="en-US" sz="1600" b="1" dirty="0">
              <a:solidFill>
                <a:schemeClr val="accent1"/>
              </a:solidFill>
            </a:endParaRPr>
          </a:p>
          <a:p>
            <a:pPr algn="ctr"/>
            <a:r>
              <a:rPr lang="en-US" sz="1600" dirty="0">
                <a:solidFill>
                  <a:schemeClr val="accent1"/>
                </a:solidFill>
              </a:rPr>
              <a:t>Opening and administrative checks and concept note evaluation. </a:t>
            </a:r>
          </a:p>
          <a:p>
            <a:endParaRPr lang="en-US" sz="800" dirty="0">
              <a:solidFill>
                <a:schemeClr val="accent1">
                  <a:lumMod val="75000"/>
                </a:schemeClr>
              </a:solidFill>
            </a:endParaRPr>
          </a:p>
        </p:txBody>
      </p:sp>
      <p:sp>
        <p:nvSpPr>
          <p:cNvPr id="3" name="TextBox 2">
            <a:extLst>
              <a:ext uri="{FF2B5EF4-FFF2-40B4-BE49-F238E27FC236}">
                <a16:creationId xmlns:a16="http://schemas.microsoft.com/office/drawing/2014/main" id="{FE8B8F43-0439-5255-A6EF-07F20D8D2FC0}"/>
              </a:ext>
            </a:extLst>
          </p:cNvPr>
          <p:cNvSpPr txBox="1"/>
          <p:nvPr/>
        </p:nvSpPr>
        <p:spPr>
          <a:xfrm>
            <a:off x="715580" y="3801707"/>
            <a:ext cx="8184992" cy="369332"/>
          </a:xfrm>
          <a:prstGeom prst="rect">
            <a:avLst/>
          </a:prstGeom>
          <a:noFill/>
        </p:spPr>
        <p:txBody>
          <a:bodyPr wrap="square">
            <a:spAutoFit/>
          </a:bodyPr>
          <a:lstStyle/>
          <a:p>
            <a:r>
              <a:rPr lang="en-US" sz="1800" dirty="0">
                <a:solidFill>
                  <a:schemeClr val="accent1">
                    <a:lumMod val="75000"/>
                  </a:schemeClr>
                </a:solidFill>
              </a:rPr>
              <a:t>Deadline for submission  </a:t>
            </a:r>
            <a:r>
              <a:rPr lang="en-US" sz="1800" dirty="0">
                <a:solidFill>
                  <a:srgbClr val="FF0000"/>
                </a:solidFill>
              </a:rPr>
              <a:t>17</a:t>
            </a:r>
            <a:r>
              <a:rPr lang="en-US" sz="1800" baseline="30000" dirty="0">
                <a:solidFill>
                  <a:srgbClr val="FF0000"/>
                </a:solidFill>
              </a:rPr>
              <a:t>th</a:t>
            </a:r>
            <a:r>
              <a:rPr lang="en-US" sz="1800" dirty="0">
                <a:solidFill>
                  <a:srgbClr val="FF0000"/>
                </a:solidFill>
              </a:rPr>
              <a:t> March 2025 at 13:00 EET/UTC + 2</a:t>
            </a:r>
            <a:r>
              <a:rPr lang="lt-LT" sz="1800" dirty="0">
                <a:solidFill>
                  <a:srgbClr val="FF0000"/>
                </a:solidFill>
              </a:rPr>
              <a:t> (Vilnius </a:t>
            </a:r>
            <a:r>
              <a:rPr lang="lt-LT" sz="1800" dirty="0" err="1">
                <a:solidFill>
                  <a:srgbClr val="FF0000"/>
                </a:solidFill>
              </a:rPr>
              <a:t>time</a:t>
            </a:r>
            <a:r>
              <a:rPr lang="lt-LT" sz="1800" dirty="0">
                <a:solidFill>
                  <a:srgbClr val="FF0000"/>
                </a:solidFill>
              </a:rPr>
              <a:t>)</a:t>
            </a:r>
            <a:endParaRPr lang="en-GB" sz="1800" dirty="0">
              <a:solidFill>
                <a:srgbClr val="FF0000"/>
              </a:solidFill>
            </a:endParaRPr>
          </a:p>
        </p:txBody>
      </p:sp>
      <p:sp>
        <p:nvSpPr>
          <p:cNvPr id="2" name="Arrow: Right 1">
            <a:extLst>
              <a:ext uri="{FF2B5EF4-FFF2-40B4-BE49-F238E27FC236}">
                <a16:creationId xmlns:a16="http://schemas.microsoft.com/office/drawing/2014/main" id="{295F7E1C-02CF-2A5D-4A08-960E5583AF38}"/>
              </a:ext>
            </a:extLst>
          </p:cNvPr>
          <p:cNvSpPr/>
          <p:nvPr/>
        </p:nvSpPr>
        <p:spPr>
          <a:xfrm>
            <a:off x="6850626" y="2455862"/>
            <a:ext cx="616122" cy="48463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81369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779CB151-E637-2850-4611-FC37F882ACAA}"/>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426EB8B4-C785-3DED-1F3D-78F9972C9E1F}"/>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73FA9014-B997-E79B-45FA-1F1372B7FC92}"/>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66A615D3-E676-CD4F-FF89-AB130D72EA6C}"/>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1 (1)</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9B4EB913-AC2C-EDD6-949C-DDB497F8E09D}"/>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51F51845-EF62-4369-AD6E-E0561AB93A86}"/>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66713858-D955-9AE5-F7F9-1A33E1C7B15B}"/>
              </a:ext>
            </a:extLst>
          </p:cNvPr>
          <p:cNvSpPr txBox="1"/>
          <p:nvPr/>
        </p:nvSpPr>
        <p:spPr>
          <a:xfrm>
            <a:off x="258176" y="1209802"/>
            <a:ext cx="8642476" cy="3754874"/>
          </a:xfrm>
          <a:prstGeom prst="rect">
            <a:avLst/>
          </a:prstGeom>
          <a:noFill/>
        </p:spPr>
        <p:txBody>
          <a:bodyPr wrap="square">
            <a:spAutoFit/>
          </a:bodyPr>
          <a:lstStyle/>
          <a:p>
            <a:r>
              <a:rPr lang="en-US" sz="1400" b="1" dirty="0"/>
              <a:t>STEP 1: Opening and administrative checks and concept note evaluation. </a:t>
            </a:r>
          </a:p>
          <a:p>
            <a:endParaRPr lang="en-US" sz="1400" dirty="0"/>
          </a:p>
          <a:p>
            <a:pPr marL="285750" indent="-285750">
              <a:buFont typeface="Arial" panose="020B0604020202020204" pitchFamily="34" charset="0"/>
              <a:buChar char="•"/>
            </a:pPr>
            <a:r>
              <a:rPr lang="en-US" sz="1400" dirty="0"/>
              <a:t>If the deadline has been met. Otherwise, the application will be automatically rejected. </a:t>
            </a:r>
          </a:p>
          <a:p>
            <a:pPr marL="285750" indent="-285750">
              <a:buFont typeface="Arial" panose="020B0604020202020204" pitchFamily="34" charset="0"/>
              <a:buChar char="•"/>
            </a:pPr>
            <a:r>
              <a:rPr lang="en-US" sz="1400" dirty="0"/>
              <a:t>If the application satisfies all the criteria specified in the checklist in Section 1 of Part B of the grant application form. This includes also an assessment of the eligibility of the action. If any of the requested information is missing or is incorrect, the application may be rejected on that sole basis and the application will not be evaluated further.</a:t>
            </a:r>
          </a:p>
          <a:p>
            <a:pPr marL="285750" indent="-285750">
              <a:buFont typeface="Arial" panose="020B0604020202020204" pitchFamily="34" charset="0"/>
              <a:buChar char="•"/>
            </a:pPr>
            <a:endParaRPr lang="en-US" sz="1400" dirty="0"/>
          </a:p>
          <a:p>
            <a:r>
              <a:rPr lang="en-GB" sz="1400" dirty="0">
                <a:effectLst/>
                <a:ea typeface="Times New Roman" panose="02020603050405020304" pitchFamily="18" charset="0"/>
              </a:rPr>
              <a:t>The concept notes that pass this check will be evaluated on the relevance and design of the proposed action. The concept notes will receive an overall score out of 50. Only the concept notes with a score of at least 30 will be considered for pre-selection. </a:t>
            </a:r>
          </a:p>
          <a:p>
            <a:endParaRPr lang="en-GB" sz="1400" dirty="0">
              <a:effectLst/>
              <a:ea typeface="Times New Roman" panose="02020603050405020304" pitchFamily="18" charset="0"/>
            </a:endParaRPr>
          </a:p>
          <a:p>
            <a:r>
              <a:rPr lang="en-GB" sz="1400" dirty="0">
                <a:effectLst/>
                <a:ea typeface="Times New Roman" panose="02020603050405020304" pitchFamily="18" charset="0"/>
              </a:rPr>
              <a:t>Each </a:t>
            </a:r>
            <a:r>
              <a:rPr lang="en-GB" sz="1400" dirty="0">
                <a:ea typeface="Times New Roman" panose="02020603050405020304" pitchFamily="18" charset="0"/>
              </a:rPr>
              <a:t>subsection of the evaluation grid will </a:t>
            </a:r>
            <a:r>
              <a:rPr lang="en-GB" sz="1400" dirty="0">
                <a:effectLst/>
                <a:ea typeface="Times New Roman" panose="02020603050405020304" pitchFamily="18" charset="0"/>
              </a:rPr>
              <a:t>be given a score between 0 and 5: 0 = not provided; 1 = very poor; 2 = poor; 3 = adequate; 4 = good; 5 = very good. </a:t>
            </a:r>
          </a:p>
          <a:p>
            <a:endParaRPr lang="en-GB" sz="1400" dirty="0">
              <a:effectLst/>
              <a:ea typeface="Times New Roman" panose="02020603050405020304" pitchFamily="18" charset="0"/>
            </a:endParaRPr>
          </a:p>
          <a:p>
            <a:endParaRPr lang="en-GB" sz="1400" dirty="0">
              <a:effectLst/>
              <a:ea typeface="Times New Roman" panose="02020603050405020304" pitchFamily="18" charset="0"/>
            </a:endParaRPr>
          </a:p>
          <a:p>
            <a:pPr marL="285750"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2699492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6A1201B5-881F-CA19-4314-F5D959AE5E21}"/>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28BBCB17-BE14-FD4A-7CDF-139E09728949}"/>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6DC3E4A3-5647-A9C1-611B-3713CA19BF63}"/>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DC79638E-DE07-D02A-D577-69808C7BB8CB}"/>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1 (2)</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45F94767-F049-688C-B6A1-AABD71C3FA2F}"/>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77D54505-F6D7-B35E-E03A-D6C11F3F0AED}"/>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3EC309A7-46AB-D5CE-F427-323ED6E383C4}"/>
              </a:ext>
            </a:extLst>
          </p:cNvPr>
          <p:cNvGraphicFramePr>
            <a:graphicFrameLocks noGrp="1"/>
          </p:cNvGraphicFramePr>
          <p:nvPr>
            <p:extLst>
              <p:ext uri="{D42A27DB-BD31-4B8C-83A1-F6EECF244321}">
                <p14:modId xmlns:p14="http://schemas.microsoft.com/office/powerpoint/2010/main" val="783032186"/>
              </p:ext>
            </p:extLst>
          </p:nvPr>
        </p:nvGraphicFramePr>
        <p:xfrm>
          <a:off x="258097" y="1330523"/>
          <a:ext cx="8516397" cy="3206136"/>
        </p:xfrm>
        <a:graphic>
          <a:graphicData uri="http://schemas.openxmlformats.org/drawingml/2006/table">
            <a:tbl>
              <a:tblPr>
                <a:tableStyleId>{5C22544A-7EE6-4342-B048-85BDC9FD1C3A}</a:tableStyleId>
              </a:tblPr>
              <a:tblGrid>
                <a:gridCol w="4814137">
                  <a:extLst>
                    <a:ext uri="{9D8B030D-6E8A-4147-A177-3AD203B41FA5}">
                      <a16:colId xmlns:a16="http://schemas.microsoft.com/office/drawing/2014/main" val="2164588290"/>
                    </a:ext>
                  </a:extLst>
                </a:gridCol>
                <a:gridCol w="863747">
                  <a:extLst>
                    <a:ext uri="{9D8B030D-6E8A-4147-A177-3AD203B41FA5}">
                      <a16:colId xmlns:a16="http://schemas.microsoft.com/office/drawing/2014/main" val="1498404005"/>
                    </a:ext>
                  </a:extLst>
                </a:gridCol>
                <a:gridCol w="863747">
                  <a:extLst>
                    <a:ext uri="{9D8B030D-6E8A-4147-A177-3AD203B41FA5}">
                      <a16:colId xmlns:a16="http://schemas.microsoft.com/office/drawing/2014/main" val="934122974"/>
                    </a:ext>
                  </a:extLst>
                </a:gridCol>
                <a:gridCol w="1974766">
                  <a:extLst>
                    <a:ext uri="{9D8B030D-6E8A-4147-A177-3AD203B41FA5}">
                      <a16:colId xmlns:a16="http://schemas.microsoft.com/office/drawing/2014/main" val="705351582"/>
                    </a:ext>
                  </a:extLst>
                </a:gridCol>
              </a:tblGrid>
              <a:tr h="474283">
                <a:tc>
                  <a:txBody>
                    <a:bodyPr/>
                    <a:lstStyle/>
                    <a:p>
                      <a:pPr algn="just">
                        <a:spcBef>
                          <a:spcPts val="600"/>
                        </a:spcBef>
                        <a:spcAft>
                          <a:spcPts val="600"/>
                        </a:spcAft>
                      </a:pPr>
                      <a:r>
                        <a:rPr lang="en-GB" sz="1200" dirty="0">
                          <a:effectLst/>
                        </a:rPr>
                        <a:t>1. Relevance of the action </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dirty="0">
                          <a:effectLst/>
                        </a:rPr>
                        <a:t>Sub-score</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Max 20 score</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Comments</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2038242054"/>
                  </a:ext>
                </a:extLst>
              </a:tr>
              <a:tr h="551440">
                <a:tc>
                  <a:txBody>
                    <a:bodyPr/>
                    <a:lstStyle/>
                    <a:p>
                      <a:pPr marL="291465" indent="-291465" algn="just">
                        <a:spcBef>
                          <a:spcPts val="600"/>
                        </a:spcBef>
                        <a:spcAft>
                          <a:spcPts val="600"/>
                        </a:spcAft>
                      </a:pPr>
                      <a:r>
                        <a:rPr lang="en-GB" sz="1200" dirty="0">
                          <a:effectLst/>
                        </a:rPr>
                        <a:t>1.1	How relevant is the action to the global objective and specific objective of the call for proposals stated in the guidelines for applicants? </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5x2**</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3771487511"/>
                  </a:ext>
                </a:extLst>
              </a:tr>
              <a:tr h="983959">
                <a:tc>
                  <a:txBody>
                    <a:bodyPr/>
                    <a:lstStyle/>
                    <a:p>
                      <a:pPr marL="269875" indent="-269875" algn="just">
                        <a:spcBef>
                          <a:spcPts val="600"/>
                        </a:spcBef>
                        <a:spcAft>
                          <a:spcPts val="600"/>
                        </a:spcAft>
                      </a:pPr>
                      <a:r>
                        <a:rPr lang="en-GB" sz="1200" dirty="0">
                          <a:effectLst/>
                        </a:rPr>
                        <a:t>1.2	How clear and based is the problem addressed in the action and has it the potential to contribute to solving this problem? The extent to which the idea of the action is in line with the problem and situation analysis described.  The extent the objectives of the action correspond to the identified and formulated problem.</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533870807"/>
                  </a:ext>
                </a:extLst>
              </a:tr>
              <a:tr h="1012641">
                <a:tc>
                  <a:txBody>
                    <a:bodyPr/>
                    <a:lstStyle/>
                    <a:p>
                      <a:pPr marL="269875" indent="-269875" algn="just">
                        <a:spcBef>
                          <a:spcPts val="600"/>
                        </a:spcBef>
                        <a:spcAft>
                          <a:spcPts val="600"/>
                        </a:spcAft>
                      </a:pPr>
                      <a:r>
                        <a:rPr lang="en-GB" sz="1200" dirty="0">
                          <a:effectLst/>
                        </a:rPr>
                        <a:t>1.3	What new the action will bring to the relevant field of science and research? Is the proposed action can advance in solving the problem formulated in the proposal and bring valuable results? What added value it will create (e.g., innovation, new methods, approaches, best practice, practical value, social, economic or other benefit, etc.).</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271751850"/>
                  </a:ext>
                </a:extLst>
              </a:tr>
              <a:tr h="183813">
                <a:tc gridSpan="2">
                  <a:txBody>
                    <a:bodyPr/>
                    <a:lstStyle/>
                    <a:p>
                      <a:pPr algn="r">
                        <a:spcBef>
                          <a:spcPts val="600"/>
                        </a:spcBef>
                        <a:spcAft>
                          <a:spcPts val="600"/>
                        </a:spcAft>
                      </a:pPr>
                      <a:r>
                        <a:rPr lang="en-GB" sz="1200" dirty="0">
                          <a:effectLst/>
                        </a:rPr>
                        <a:t>Total sub-score (1)</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hMerge="1">
                  <a:txBody>
                    <a:bodyPr/>
                    <a:lstStyle/>
                    <a:p>
                      <a:endParaRPr lang="en-GB"/>
                    </a:p>
                  </a:txBody>
                  <a:tcPr/>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dirty="0">
                          <a:effectLst/>
                        </a:rPr>
                        <a:t> </a:t>
                      </a:r>
                      <a:endParaRPr lang="en-GB" sz="1200" dirty="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3758004355"/>
                  </a:ext>
                </a:extLst>
              </a:tr>
            </a:tbl>
          </a:graphicData>
        </a:graphic>
      </p:graphicFrame>
      <p:sp>
        <p:nvSpPr>
          <p:cNvPr id="9" name="Rectangle 4">
            <a:extLst>
              <a:ext uri="{FF2B5EF4-FFF2-40B4-BE49-F238E27FC236}">
                <a16:creationId xmlns:a16="http://schemas.microsoft.com/office/drawing/2014/main" id="{F38B53F3-E756-36A7-B29E-99A243BA6D53}"/>
              </a:ext>
            </a:extLst>
          </p:cNvPr>
          <p:cNvSpPr>
            <a:spLocks noChangeArrowheads="1"/>
          </p:cNvSpPr>
          <p:nvPr/>
        </p:nvSpPr>
        <p:spPr bwMode="auto">
          <a:xfrm>
            <a:off x="3686175" y="510906"/>
            <a:ext cx="78156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FF684A84-171D-2A71-E2E0-D379EF35CDF4}"/>
              </a:ext>
            </a:extLst>
          </p:cNvPr>
          <p:cNvSpPr>
            <a:spLocks noChangeArrowheads="1"/>
          </p:cNvSpPr>
          <p:nvPr/>
        </p:nvSpPr>
        <p:spPr bwMode="auto">
          <a:xfrm>
            <a:off x="3686175" y="811212"/>
            <a:ext cx="2579425" cy="45719"/>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671169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C7534694-C6D8-C693-7B52-AB3048919A78}"/>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10546541-1E4F-6E60-BE3B-46F5D12D74BF}"/>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18E379AB-40EF-7DEA-C8C1-6516E5C1285A}"/>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30B5E707-CAA4-CDB6-8BDD-EB59D77BEAA2}"/>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1 (3)</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B9C4A86D-42BB-F6BA-43BE-7D945E581D85}"/>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899AF437-E7C5-385A-59BA-727148A63A3E}"/>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743C336D-4934-6C96-45D2-81F831CA9F77}"/>
              </a:ext>
            </a:extLst>
          </p:cNvPr>
          <p:cNvGraphicFramePr>
            <a:graphicFrameLocks noGrp="1"/>
          </p:cNvGraphicFramePr>
          <p:nvPr>
            <p:extLst>
              <p:ext uri="{D42A27DB-BD31-4B8C-83A1-F6EECF244321}">
                <p14:modId xmlns:p14="http://schemas.microsoft.com/office/powerpoint/2010/main" val="4070262256"/>
              </p:ext>
            </p:extLst>
          </p:nvPr>
        </p:nvGraphicFramePr>
        <p:xfrm>
          <a:off x="313801" y="1000659"/>
          <a:ext cx="8757162" cy="3965203"/>
        </p:xfrm>
        <a:graphic>
          <a:graphicData uri="http://schemas.openxmlformats.org/drawingml/2006/table">
            <a:tbl>
              <a:tblPr>
                <a:tableStyleId>{5C22544A-7EE6-4342-B048-85BDC9FD1C3A}</a:tableStyleId>
              </a:tblPr>
              <a:tblGrid>
                <a:gridCol w="4950236">
                  <a:extLst>
                    <a:ext uri="{9D8B030D-6E8A-4147-A177-3AD203B41FA5}">
                      <a16:colId xmlns:a16="http://schemas.microsoft.com/office/drawing/2014/main" val="2164588290"/>
                    </a:ext>
                  </a:extLst>
                </a:gridCol>
                <a:gridCol w="888166">
                  <a:extLst>
                    <a:ext uri="{9D8B030D-6E8A-4147-A177-3AD203B41FA5}">
                      <a16:colId xmlns:a16="http://schemas.microsoft.com/office/drawing/2014/main" val="1498404005"/>
                    </a:ext>
                  </a:extLst>
                </a:gridCol>
                <a:gridCol w="888166">
                  <a:extLst>
                    <a:ext uri="{9D8B030D-6E8A-4147-A177-3AD203B41FA5}">
                      <a16:colId xmlns:a16="http://schemas.microsoft.com/office/drawing/2014/main" val="934122974"/>
                    </a:ext>
                  </a:extLst>
                </a:gridCol>
                <a:gridCol w="2030594">
                  <a:extLst>
                    <a:ext uri="{9D8B030D-6E8A-4147-A177-3AD203B41FA5}">
                      <a16:colId xmlns:a16="http://schemas.microsoft.com/office/drawing/2014/main" val="705351582"/>
                    </a:ext>
                  </a:extLst>
                </a:gridCol>
              </a:tblGrid>
              <a:tr h="360111">
                <a:tc>
                  <a:txBody>
                    <a:bodyPr/>
                    <a:lstStyle/>
                    <a:p>
                      <a:pPr algn="just">
                        <a:spcBef>
                          <a:spcPts val="600"/>
                        </a:spcBef>
                        <a:spcAft>
                          <a:spcPts val="600"/>
                        </a:spcAft>
                      </a:pPr>
                      <a:r>
                        <a:rPr lang="en-GB" sz="1200" dirty="0">
                          <a:effectLst/>
                        </a:rPr>
                        <a:t>2. Design of the research</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Sub-score</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Max 30 score</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dirty="0">
                          <a:effectLst/>
                        </a:rPr>
                        <a:t>Comments</a:t>
                      </a:r>
                      <a:endParaRPr lang="en-GB" sz="1200" dirty="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121450915"/>
                  </a:ext>
                </a:extLst>
              </a:tr>
              <a:tr h="1283718">
                <a:tc>
                  <a:txBody>
                    <a:bodyPr/>
                    <a:lstStyle/>
                    <a:p>
                      <a:pPr marL="269875" indent="-269875" algn="just">
                        <a:spcBef>
                          <a:spcPts val="600"/>
                        </a:spcBef>
                        <a:spcAft>
                          <a:spcPts val="600"/>
                        </a:spcAft>
                      </a:pPr>
                      <a:r>
                        <a:rPr lang="en-GB" sz="1200" dirty="0">
                          <a:effectLst/>
                        </a:rPr>
                        <a:t>2.1	How coherent is the overall design of the action?</a:t>
                      </a:r>
                    </a:p>
                    <a:p>
                      <a:pPr marL="269875" algn="just">
                        <a:spcBef>
                          <a:spcPts val="600"/>
                        </a:spcBef>
                        <a:spcAft>
                          <a:spcPts val="600"/>
                        </a:spcAft>
                      </a:pPr>
                      <a:r>
                        <a:rPr lang="en-GB" sz="1200" dirty="0">
                          <a:effectLst/>
                        </a:rPr>
                        <a:t>Does the action indicate the expected results? Is the methodology of the research clear and relevant in achieving the expected results? Do the objectives, activities and methods chosen are well connected to achieve the expected results? Does the action include appropriate activities for dissemination of research results? </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5x2**</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dirty="0">
                          <a:effectLst/>
                        </a:rPr>
                        <a:t> </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dirty="0">
                          <a:effectLst/>
                        </a:rPr>
                        <a:t> </a:t>
                      </a:r>
                      <a:endParaRPr lang="en-GB" sz="1200" dirty="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2688698626"/>
                  </a:ext>
                </a:extLst>
              </a:tr>
              <a:tr h="364575">
                <a:tc>
                  <a:txBody>
                    <a:bodyPr/>
                    <a:lstStyle/>
                    <a:p>
                      <a:pPr marL="269875" indent="-269875" algn="just">
                        <a:spcBef>
                          <a:spcPts val="600"/>
                        </a:spcBef>
                        <a:spcAft>
                          <a:spcPts val="600"/>
                        </a:spcAft>
                      </a:pPr>
                      <a:r>
                        <a:rPr lang="en-GB" sz="1200">
                          <a:effectLst/>
                        </a:rPr>
                        <a:t>2.2	Does the research team proposed has the capacity to implement the action?</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l">
                        <a:lnSpc>
                          <a:spcPct val="115000"/>
                        </a:lnSpc>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748186361"/>
                  </a:ext>
                </a:extLst>
              </a:tr>
              <a:tr h="254752">
                <a:tc>
                  <a:txBody>
                    <a:bodyPr/>
                    <a:lstStyle/>
                    <a:p>
                      <a:pPr marL="269875" indent="-269875" algn="just">
                        <a:spcBef>
                          <a:spcPts val="600"/>
                        </a:spcBef>
                        <a:spcAft>
                          <a:spcPts val="600"/>
                        </a:spcAft>
                      </a:pPr>
                      <a:r>
                        <a:rPr lang="en-GB" sz="1200">
                          <a:effectLst/>
                        </a:rPr>
                        <a:t>2.3	Does the proposal include valid risk analysis and mitigation?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880611416"/>
                  </a:ext>
                </a:extLst>
              </a:tr>
              <a:tr h="582154">
                <a:tc>
                  <a:txBody>
                    <a:bodyPr/>
                    <a:lstStyle/>
                    <a:p>
                      <a:pPr marL="269875" indent="-269875" algn="just">
                        <a:spcBef>
                          <a:spcPts val="600"/>
                        </a:spcBef>
                        <a:spcAft>
                          <a:spcPts val="600"/>
                        </a:spcAft>
                      </a:pPr>
                      <a:r>
                        <a:rPr lang="en-GB" sz="1200" dirty="0">
                          <a:effectLst/>
                        </a:rPr>
                        <a:t>2.4	Are the activities feasible and consistent in relation to the expected results (including timeframe)? Are results (output, outcome and impact) realistic?</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dirty="0">
                          <a:effectLst/>
                        </a:rPr>
                        <a:t> </a:t>
                      </a:r>
                      <a:endParaRPr lang="en-GB" sz="1200" dirty="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268677943"/>
                  </a:ext>
                </a:extLst>
              </a:tr>
              <a:tr h="561873">
                <a:tc>
                  <a:txBody>
                    <a:bodyPr/>
                    <a:lstStyle/>
                    <a:p>
                      <a:pPr marL="269875" indent="-269875" algn="just">
                        <a:spcBef>
                          <a:spcPts val="600"/>
                        </a:spcBef>
                        <a:spcAft>
                          <a:spcPts val="600"/>
                        </a:spcAft>
                      </a:pPr>
                      <a:r>
                        <a:rPr lang="en-GB" sz="1200" dirty="0">
                          <a:effectLst/>
                        </a:rPr>
                        <a:t>2.5	To which extent does the proposal integrate relevant cross-cutting elements such as human rights, gender equality, democracy, good governance support to youth, environmental sustainability?</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1649018073"/>
                  </a:ext>
                </a:extLst>
              </a:tr>
              <a:tr h="245530">
                <a:tc gridSpan="2">
                  <a:txBody>
                    <a:bodyPr/>
                    <a:lstStyle/>
                    <a:p>
                      <a:pPr algn="r">
                        <a:spcBef>
                          <a:spcPts val="600"/>
                        </a:spcBef>
                        <a:spcAft>
                          <a:spcPts val="600"/>
                        </a:spcAft>
                      </a:pPr>
                      <a:r>
                        <a:rPr lang="en-GB" sz="1200" dirty="0">
                          <a:effectLst/>
                        </a:rPr>
                        <a:t>Total sub-score (2)</a:t>
                      </a:r>
                      <a:endParaRPr lang="en-GB" sz="1200" dirty="0">
                        <a:effectLst/>
                        <a:latin typeface="Times New Roman" panose="02020603050405020304" pitchFamily="18" charset="0"/>
                        <a:ea typeface="Times New Roman" panose="02020603050405020304" pitchFamily="18" charset="0"/>
                      </a:endParaRPr>
                    </a:p>
                  </a:txBody>
                  <a:tcPr marL="23126" marR="23126" marT="0" marB="0"/>
                </a:tc>
                <a:tc hMerge="1">
                  <a:txBody>
                    <a:bodyPr/>
                    <a:lstStyle/>
                    <a:p>
                      <a:endParaRPr lang="en-GB"/>
                    </a:p>
                  </a:txBody>
                  <a:tcPr/>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u="none" strike="noStrike">
                          <a:effectLst/>
                        </a:rPr>
                        <a:t> </a:t>
                      </a:r>
                      <a:endParaRPr lang="en-GB" sz="120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4132820795"/>
                  </a:ext>
                </a:extLst>
              </a:tr>
              <a:tr h="311305">
                <a:tc gridSpan="2">
                  <a:txBody>
                    <a:bodyPr/>
                    <a:lstStyle/>
                    <a:p>
                      <a:pPr algn="r">
                        <a:spcBef>
                          <a:spcPts val="600"/>
                        </a:spcBef>
                        <a:spcAft>
                          <a:spcPts val="600"/>
                        </a:spcAft>
                      </a:pPr>
                      <a:r>
                        <a:rPr lang="en-GB" sz="1200">
                          <a:effectLst/>
                        </a:rPr>
                        <a:t>TOTAL SCORE (1)+(2)</a:t>
                      </a:r>
                      <a:endParaRPr lang="en-GB" sz="1200">
                        <a:effectLst/>
                        <a:latin typeface="Times New Roman" panose="02020603050405020304" pitchFamily="18" charset="0"/>
                        <a:ea typeface="Times New Roman" panose="02020603050405020304" pitchFamily="18" charset="0"/>
                      </a:endParaRPr>
                    </a:p>
                  </a:txBody>
                  <a:tcPr marL="23126" marR="23126" marT="0" marB="0"/>
                </a:tc>
                <a:tc hMerge="1">
                  <a:txBody>
                    <a:bodyPr/>
                    <a:lstStyle/>
                    <a:p>
                      <a:endParaRPr lang="en-GB"/>
                    </a:p>
                  </a:txBody>
                  <a:tcPr/>
                </a:tc>
                <a:tc>
                  <a:txBody>
                    <a:bodyPr/>
                    <a:lstStyle/>
                    <a:p>
                      <a:pPr algn="ctr">
                        <a:spcBef>
                          <a:spcPts val="600"/>
                        </a:spcBef>
                        <a:spcAft>
                          <a:spcPts val="600"/>
                        </a:spcAft>
                      </a:pPr>
                      <a:r>
                        <a:rPr lang="en-GB" sz="1200">
                          <a:effectLst/>
                        </a:rPr>
                        <a:t>max 50</a:t>
                      </a:r>
                      <a:endParaRPr lang="en-GB" sz="1200">
                        <a:effectLst/>
                        <a:latin typeface="Times New Roman" panose="02020603050405020304" pitchFamily="18" charset="0"/>
                        <a:ea typeface="Times New Roman" panose="02020603050405020304" pitchFamily="18" charset="0"/>
                      </a:endParaRPr>
                    </a:p>
                  </a:txBody>
                  <a:tcPr marL="23126" marR="23126" marT="0" marB="0"/>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23126" marR="23126" marT="0" marB="0"/>
                </a:tc>
                <a:extLst>
                  <a:ext uri="{0D108BD9-81ED-4DB2-BD59-A6C34878D82A}">
                    <a16:rowId xmlns:a16="http://schemas.microsoft.com/office/drawing/2014/main" val="523599735"/>
                  </a:ext>
                </a:extLst>
              </a:tr>
            </a:tbl>
          </a:graphicData>
        </a:graphic>
      </p:graphicFrame>
      <p:sp>
        <p:nvSpPr>
          <p:cNvPr id="9" name="Rectangle 4">
            <a:extLst>
              <a:ext uri="{FF2B5EF4-FFF2-40B4-BE49-F238E27FC236}">
                <a16:creationId xmlns:a16="http://schemas.microsoft.com/office/drawing/2014/main" id="{F4A09889-2DE0-FFDD-41D0-4C496BF54C2B}"/>
              </a:ext>
            </a:extLst>
          </p:cNvPr>
          <p:cNvSpPr>
            <a:spLocks noChangeArrowheads="1"/>
          </p:cNvSpPr>
          <p:nvPr/>
        </p:nvSpPr>
        <p:spPr bwMode="auto">
          <a:xfrm>
            <a:off x="3686175" y="510906"/>
            <a:ext cx="78156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AC05810-AE32-A4C5-C6C4-4C59853EBE6B}"/>
              </a:ext>
            </a:extLst>
          </p:cNvPr>
          <p:cNvSpPr>
            <a:spLocks noChangeArrowheads="1"/>
          </p:cNvSpPr>
          <p:nvPr/>
        </p:nvSpPr>
        <p:spPr bwMode="auto">
          <a:xfrm>
            <a:off x="3686175" y="811212"/>
            <a:ext cx="2579425" cy="45719"/>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9441300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30AECB91-C74A-8987-A77F-F501BF2926F0}"/>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49344933-074F-EC1C-EC02-EA57D5706085}"/>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366043CD-8BF6-18EE-32DE-B0D287EA8C67}"/>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C56C08AE-CF55-6498-207A-DA3D51CA66A3}"/>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2 (1)</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A77FB539-939B-26D5-1ED8-A1C6884D45B9}"/>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DE12BE35-6B03-54B0-9AD2-9FABFAABD4DC}"/>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3B998CE5-B21D-CA48-7EC5-8855CDE1DCD4}"/>
              </a:ext>
            </a:extLst>
          </p:cNvPr>
          <p:cNvSpPr txBox="1"/>
          <p:nvPr/>
        </p:nvSpPr>
        <p:spPr>
          <a:xfrm>
            <a:off x="243348" y="1121147"/>
            <a:ext cx="8642476" cy="3924151"/>
          </a:xfrm>
          <a:prstGeom prst="rect">
            <a:avLst/>
          </a:prstGeom>
          <a:noFill/>
        </p:spPr>
        <p:txBody>
          <a:bodyPr wrap="square">
            <a:spAutoFit/>
          </a:bodyPr>
          <a:lstStyle/>
          <a:p>
            <a:r>
              <a:rPr lang="en-US" sz="1400" b="1" dirty="0"/>
              <a:t>STEP 2: Evaluation of full applications. </a:t>
            </a:r>
          </a:p>
          <a:p>
            <a:endParaRPr lang="en-US" sz="1000" dirty="0"/>
          </a:p>
          <a:p>
            <a:pPr algn="just">
              <a:spcAft>
                <a:spcPts val="1000"/>
              </a:spcAft>
            </a:pPr>
            <a:r>
              <a:rPr lang="en-GB" sz="1400" b="1" u="sng" dirty="0">
                <a:effectLst/>
                <a:ea typeface="Times New Roman" panose="02020603050405020304" pitchFamily="18" charset="0"/>
              </a:rPr>
              <a:t>The selection criteria</a:t>
            </a:r>
            <a:r>
              <a:rPr lang="en-GB" sz="1400" dirty="0">
                <a:effectLst/>
                <a:ea typeface="Times New Roman" panose="02020603050405020304" pitchFamily="18" charset="0"/>
              </a:rPr>
              <a:t> help to evaluate the applicant(s)'s and affiliated entity(</a:t>
            </a:r>
            <a:r>
              <a:rPr lang="en-GB" sz="1400" dirty="0" err="1">
                <a:effectLst/>
                <a:ea typeface="Times New Roman" panose="02020603050405020304" pitchFamily="18" charset="0"/>
              </a:rPr>
              <a:t>ies</a:t>
            </a:r>
            <a:r>
              <a:rPr lang="en-GB" sz="1400" dirty="0">
                <a:effectLst/>
                <a:ea typeface="Times New Roman" panose="02020603050405020304" pitchFamily="18" charset="0"/>
              </a:rPr>
              <a:t>)'s operational capacity and the lead applicant's financial capacity and are used to verify that they:</a:t>
            </a:r>
          </a:p>
          <a:p>
            <a:pPr marL="342900" lvl="0" indent="-342900" algn="just">
              <a:spcAft>
                <a:spcPts val="1000"/>
              </a:spcAft>
              <a:buFont typeface="Arial" panose="020B0604020202020204" pitchFamily="34" charset="0"/>
              <a:buChar char="●"/>
            </a:pPr>
            <a:r>
              <a:rPr lang="en-GB" sz="1400" dirty="0">
                <a:effectLst/>
                <a:ea typeface="Noto Sans Symbols"/>
                <a:cs typeface="Noto Sans Symbols"/>
              </a:rPr>
              <a:t>have </a:t>
            </a:r>
            <a:r>
              <a:rPr lang="en-GB" sz="1400" b="1" dirty="0">
                <a:effectLst/>
                <a:ea typeface="Noto Sans Symbols"/>
                <a:cs typeface="Noto Sans Symbols"/>
              </a:rPr>
              <a:t>stable and sufficient sources of finance</a:t>
            </a:r>
            <a:r>
              <a:rPr lang="en-GB" sz="1400" dirty="0">
                <a:effectLst/>
                <a:ea typeface="Noto Sans Symbols"/>
                <a:cs typeface="Noto Sans Symbols"/>
              </a:rPr>
              <a:t> to maintain their activity throughout the proposed action and, where appropriate, to participate in its funding (this only applies to lead applicants);</a:t>
            </a:r>
          </a:p>
          <a:p>
            <a:pPr marL="342900" lvl="0" indent="-342900" algn="just">
              <a:spcAft>
                <a:spcPts val="1000"/>
              </a:spcAft>
              <a:buFont typeface="Arial" panose="020B0604020202020204" pitchFamily="34" charset="0"/>
              <a:buChar char="●"/>
            </a:pPr>
            <a:r>
              <a:rPr lang="en-GB" sz="1400" dirty="0">
                <a:effectLst/>
                <a:ea typeface="Noto Sans Symbols"/>
                <a:cs typeface="Noto Sans Symbols"/>
              </a:rPr>
              <a:t>have the </a:t>
            </a:r>
            <a:r>
              <a:rPr lang="en-GB" sz="1400" b="1" dirty="0">
                <a:effectLst/>
                <a:ea typeface="Noto Sans Symbols"/>
                <a:cs typeface="Noto Sans Symbols"/>
              </a:rPr>
              <a:t>management capacity</a:t>
            </a:r>
            <a:r>
              <a:rPr lang="en-GB" sz="1400" dirty="0">
                <a:effectLst/>
                <a:ea typeface="Noto Sans Symbols"/>
                <a:cs typeface="Noto Sans Symbols"/>
              </a:rPr>
              <a:t>, professional competencies and qualifications required to successfully complete the proposed action. This applies to applicants and any affiliated entity(</a:t>
            </a:r>
            <a:r>
              <a:rPr lang="en-GB" sz="1400" dirty="0" err="1">
                <a:effectLst/>
                <a:ea typeface="Noto Sans Symbols"/>
                <a:cs typeface="Noto Sans Symbols"/>
              </a:rPr>
              <a:t>ies</a:t>
            </a:r>
            <a:r>
              <a:rPr lang="en-GB" sz="1400" dirty="0">
                <a:effectLst/>
                <a:ea typeface="Noto Sans Symbols"/>
                <a:cs typeface="Noto Sans Symbols"/>
              </a:rPr>
              <a:t>).</a:t>
            </a:r>
          </a:p>
          <a:p>
            <a:r>
              <a:rPr lang="en-GB" sz="1400" b="1" u="sng" dirty="0">
                <a:effectLst/>
                <a:ea typeface="Times New Roman" panose="02020603050405020304" pitchFamily="18" charset="0"/>
              </a:rPr>
              <a:t>The award criteria</a:t>
            </a:r>
            <a:r>
              <a:rPr lang="en-GB" sz="1400" dirty="0">
                <a:effectLst/>
                <a:ea typeface="Times New Roman" panose="02020603050405020304" pitchFamily="18" charset="0"/>
              </a:rPr>
              <a:t> help to evaluate the </a:t>
            </a:r>
            <a:r>
              <a:rPr lang="en-GB" sz="1400" b="1" dirty="0">
                <a:effectLst/>
                <a:ea typeface="Times New Roman" panose="02020603050405020304" pitchFamily="18" charset="0"/>
              </a:rPr>
              <a:t>quality of the applications </a:t>
            </a:r>
            <a:r>
              <a:rPr lang="en-GB" sz="1400" dirty="0">
                <a:effectLst/>
                <a:ea typeface="Times New Roman" panose="02020603050405020304" pitchFamily="18" charset="0"/>
              </a:rPr>
              <a:t>in relation to the objectives and priorities set forth in the guidelines, and to award grants to projects which maximise the overall effectiveness of the call for proposals. </a:t>
            </a:r>
          </a:p>
          <a:p>
            <a:endParaRPr lang="en-GB" sz="1000" dirty="0">
              <a:effectLst/>
              <a:ea typeface="Times New Roman" panose="02020603050405020304" pitchFamily="18" charset="0"/>
            </a:endParaRPr>
          </a:p>
          <a:p>
            <a:r>
              <a:rPr lang="en-GB" sz="1400" dirty="0">
                <a:effectLst/>
                <a:ea typeface="Times New Roman" panose="02020603050405020304" pitchFamily="18" charset="0"/>
              </a:rPr>
              <a:t>The maximum overall score is 100. Each </a:t>
            </a:r>
            <a:r>
              <a:rPr lang="en-GB" sz="1400" dirty="0">
                <a:ea typeface="Times New Roman" panose="02020603050405020304" pitchFamily="18" charset="0"/>
              </a:rPr>
              <a:t>subsection of the evaluation grid will </a:t>
            </a:r>
            <a:r>
              <a:rPr lang="en-GB" sz="1400" dirty="0">
                <a:effectLst/>
                <a:ea typeface="Times New Roman" panose="02020603050405020304" pitchFamily="18" charset="0"/>
              </a:rPr>
              <a:t>be given a score between 0 and 5: 0 = not provided; 1 = very poor; 2 = poor; 3 = adequate; 4 = good; 5 = very good. </a:t>
            </a:r>
          </a:p>
          <a:p>
            <a:endParaRPr lang="en-GB" sz="1400" dirty="0">
              <a:effectLst/>
              <a:ea typeface="Times New Roman" panose="02020603050405020304" pitchFamily="18" charset="0"/>
            </a:endParaRPr>
          </a:p>
          <a:p>
            <a:pPr marL="285750"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628814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18183214-E670-93F7-D360-8A39F10D9F91}"/>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0A77027F-B2DA-61C4-AD23-1C3C499E5C49}"/>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9E64DD4C-5FA9-AF7A-4228-6E85B8FDB989}"/>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65E9E6E4-6BCE-44E5-0546-6A369060E4D9}"/>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2 (2)</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F78E3E96-3927-F444-6E44-A6844F303CD4}"/>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35E52823-E5F2-147B-5C6C-9256A79E8A38}"/>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D21302E5-A0F2-B798-9270-6F407744FAB2}"/>
              </a:ext>
            </a:extLst>
          </p:cNvPr>
          <p:cNvGraphicFramePr>
            <a:graphicFrameLocks noGrp="1"/>
          </p:cNvGraphicFramePr>
          <p:nvPr>
            <p:extLst>
              <p:ext uri="{D42A27DB-BD31-4B8C-83A1-F6EECF244321}">
                <p14:modId xmlns:p14="http://schemas.microsoft.com/office/powerpoint/2010/main" val="1542948373"/>
              </p:ext>
            </p:extLst>
          </p:nvPr>
        </p:nvGraphicFramePr>
        <p:xfrm>
          <a:off x="405580" y="1371526"/>
          <a:ext cx="8332839" cy="2712720"/>
        </p:xfrm>
        <a:graphic>
          <a:graphicData uri="http://schemas.openxmlformats.org/drawingml/2006/table">
            <a:tbl>
              <a:tblPr>
                <a:tableStyleId>{5C22544A-7EE6-4342-B048-85BDC9FD1C3A}</a:tableStyleId>
              </a:tblPr>
              <a:tblGrid>
                <a:gridCol w="6458998">
                  <a:extLst>
                    <a:ext uri="{9D8B030D-6E8A-4147-A177-3AD203B41FA5}">
                      <a16:colId xmlns:a16="http://schemas.microsoft.com/office/drawing/2014/main" val="2893071072"/>
                    </a:ext>
                  </a:extLst>
                </a:gridCol>
                <a:gridCol w="995516">
                  <a:extLst>
                    <a:ext uri="{9D8B030D-6E8A-4147-A177-3AD203B41FA5}">
                      <a16:colId xmlns:a16="http://schemas.microsoft.com/office/drawing/2014/main" val="4143324996"/>
                    </a:ext>
                  </a:extLst>
                </a:gridCol>
                <a:gridCol w="878325">
                  <a:extLst>
                    <a:ext uri="{9D8B030D-6E8A-4147-A177-3AD203B41FA5}">
                      <a16:colId xmlns:a16="http://schemas.microsoft.com/office/drawing/2014/main" val="4169633793"/>
                    </a:ext>
                  </a:extLst>
                </a:gridCol>
              </a:tblGrid>
              <a:tr h="175272">
                <a:tc>
                  <a:txBody>
                    <a:bodyPr/>
                    <a:lstStyle/>
                    <a:p>
                      <a:pPr algn="just">
                        <a:spcBef>
                          <a:spcPts val="600"/>
                        </a:spcBef>
                        <a:spcAft>
                          <a:spcPts val="600"/>
                        </a:spcAft>
                      </a:pPr>
                      <a:r>
                        <a:rPr lang="en-GB" sz="1200" b="1" dirty="0">
                          <a:effectLst/>
                        </a:rPr>
                        <a:t>Section</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a:effectLst/>
                        </a:rPr>
                        <a:t>Maximum Score</a:t>
                      </a:r>
                      <a:endParaRPr lang="en-GB" sz="1200" b="1">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Comments</a:t>
                      </a:r>
                      <a:endParaRPr lang="en-GB" sz="1200" b="1"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990579081"/>
                  </a:ext>
                </a:extLst>
              </a:tr>
              <a:tr h="76384">
                <a:tc>
                  <a:txBody>
                    <a:bodyPr/>
                    <a:lstStyle/>
                    <a:p>
                      <a:pPr algn="just">
                        <a:spcBef>
                          <a:spcPts val="600"/>
                        </a:spcBef>
                        <a:spcAft>
                          <a:spcPts val="600"/>
                        </a:spcAft>
                      </a:pPr>
                      <a:r>
                        <a:rPr lang="en-GB" sz="1200" b="1" dirty="0">
                          <a:effectLst/>
                        </a:rPr>
                        <a:t>1. Financial and operational capacity of the applicant and capacity of the research team</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25</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520796280"/>
                  </a:ext>
                </a:extLst>
              </a:tr>
              <a:tr h="381920">
                <a:tc>
                  <a:txBody>
                    <a:bodyPr/>
                    <a:lstStyle/>
                    <a:p>
                      <a:pPr marL="269875" indent="-269875" algn="just">
                        <a:spcBef>
                          <a:spcPts val="600"/>
                        </a:spcBef>
                        <a:spcAft>
                          <a:spcPts val="600"/>
                        </a:spcAft>
                      </a:pPr>
                      <a:r>
                        <a:rPr lang="en-GB" sz="1200" dirty="0">
                          <a:effectLst/>
                        </a:rPr>
                        <a:t>1.1	Do the applicants and, if applicable, their affiliated entity(</a:t>
                      </a:r>
                      <a:r>
                        <a:rPr lang="en-GB" sz="1200" dirty="0" err="1">
                          <a:effectLst/>
                        </a:rPr>
                        <a:t>ies</a:t>
                      </a:r>
                      <a:r>
                        <a:rPr lang="en-GB" sz="1200" dirty="0">
                          <a:effectLst/>
                        </a:rPr>
                        <a:t>) have sufficient in-house experience of technical expertise, management capacity (including project management, staff, equipment and ability to handle the budget for the action)? </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5</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599150703"/>
                  </a:ext>
                </a:extLst>
              </a:tr>
              <a:tr h="101845">
                <a:tc>
                  <a:txBody>
                    <a:bodyPr/>
                    <a:lstStyle/>
                    <a:p>
                      <a:pPr marL="269875" indent="-269875" algn="just">
                        <a:spcBef>
                          <a:spcPts val="600"/>
                        </a:spcBef>
                        <a:spcAft>
                          <a:spcPts val="600"/>
                        </a:spcAft>
                      </a:pPr>
                      <a:r>
                        <a:rPr lang="en-GB" sz="1200" dirty="0">
                          <a:effectLst/>
                        </a:rPr>
                        <a:t>1.2	Does the lead applicant have stable and sufficient sources of finance?</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4001306016"/>
                  </a:ext>
                </a:extLst>
              </a:tr>
              <a:tr h="152768">
                <a:tc>
                  <a:txBody>
                    <a:bodyPr/>
                    <a:lstStyle/>
                    <a:p>
                      <a:pPr marL="269875" indent="-269875" algn="just">
                        <a:spcBef>
                          <a:spcPts val="600"/>
                        </a:spcBef>
                        <a:spcAft>
                          <a:spcPts val="600"/>
                        </a:spcAft>
                      </a:pPr>
                      <a:r>
                        <a:rPr lang="en-GB" sz="1200" dirty="0">
                          <a:effectLst/>
                        </a:rPr>
                        <a:t>1.3	Does the proposed research team leader has sufficient experience of research project management?   </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110278796"/>
                  </a:ext>
                </a:extLst>
              </a:tr>
              <a:tr h="290920">
                <a:tc>
                  <a:txBody>
                    <a:bodyPr/>
                    <a:lstStyle/>
                    <a:p>
                      <a:pPr marL="269875" indent="-269875" algn="l">
                        <a:spcBef>
                          <a:spcPts val="600"/>
                        </a:spcBef>
                        <a:spcAft>
                          <a:spcPts val="600"/>
                        </a:spcAft>
                      </a:pPr>
                      <a:r>
                        <a:rPr lang="en-GB" sz="1200" dirty="0">
                          <a:effectLst/>
                        </a:rPr>
                        <a:t>1.4	Do the research team members, including the team leader, have sufficient knowledge and experience in the research topic? </a:t>
                      </a:r>
                    </a:p>
                    <a:p>
                      <a:pPr marL="269875" indent="-269875" algn="l">
                        <a:spcBef>
                          <a:spcPts val="600"/>
                        </a:spcBef>
                        <a:spcAft>
                          <a:spcPts val="600"/>
                        </a:spcAft>
                      </a:pP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10</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1652147347"/>
                  </a:ext>
                </a:extLst>
              </a:tr>
              <a:tr h="37102">
                <a:tc>
                  <a:txBody>
                    <a:bodyPr/>
                    <a:lstStyle/>
                    <a:p>
                      <a:pPr algn="just">
                        <a:spcBef>
                          <a:spcPts val="600"/>
                        </a:spcBef>
                        <a:spcAft>
                          <a:spcPts val="600"/>
                        </a:spcAft>
                      </a:pPr>
                      <a:r>
                        <a:rPr lang="en-GB" sz="1200" b="1" dirty="0">
                          <a:effectLst/>
                        </a:rPr>
                        <a:t>2. Relevance</a:t>
                      </a:r>
                      <a:endParaRPr lang="en-GB" sz="1200" b="1"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b="1" dirty="0">
                          <a:effectLst/>
                        </a:rPr>
                        <a:t>20</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593075561"/>
                  </a:ext>
                </a:extLst>
              </a:tr>
              <a:tr h="167066">
                <a:tc>
                  <a:txBody>
                    <a:bodyPr/>
                    <a:lstStyle/>
                    <a:p>
                      <a:pPr algn="just">
                        <a:spcBef>
                          <a:spcPts val="600"/>
                        </a:spcBef>
                        <a:spcAft>
                          <a:spcPts val="600"/>
                        </a:spcAft>
                      </a:pPr>
                      <a:r>
                        <a:rPr lang="en-GB" sz="1200">
                          <a:effectLst/>
                        </a:rPr>
                        <a:t>Score transferred from the Concept Note evaluation</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1647420266"/>
                  </a:ext>
                </a:extLst>
              </a:tr>
            </a:tbl>
          </a:graphicData>
        </a:graphic>
      </p:graphicFrame>
    </p:spTree>
    <p:extLst>
      <p:ext uri="{BB962C8B-B14F-4D97-AF65-F5344CB8AC3E}">
        <p14:creationId xmlns:p14="http://schemas.microsoft.com/office/powerpoint/2010/main" val="274505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C54D1E28-FE8E-5B44-CD98-F6A9EAD0C0E6}"/>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937FEC3B-DF6A-6564-57E1-609E560AA85A}"/>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A12387C8-80DA-7B26-33D2-54636BFD62D0}"/>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A67F03A2-CAC1-05D7-7549-DE4C7D02BA86}"/>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2 (3)</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137E2D85-9DDF-A5B7-7FE9-7B824E627947}"/>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B8FB7346-D370-296D-292A-F461ABCC808D}"/>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32BF44AA-6E96-E0EA-D4A6-B01EA0BC9A00}"/>
              </a:ext>
            </a:extLst>
          </p:cNvPr>
          <p:cNvGraphicFramePr>
            <a:graphicFrameLocks noGrp="1"/>
          </p:cNvGraphicFramePr>
          <p:nvPr>
            <p:extLst>
              <p:ext uri="{D42A27DB-BD31-4B8C-83A1-F6EECF244321}">
                <p14:modId xmlns:p14="http://schemas.microsoft.com/office/powerpoint/2010/main" val="2522592291"/>
              </p:ext>
            </p:extLst>
          </p:nvPr>
        </p:nvGraphicFramePr>
        <p:xfrm>
          <a:off x="369505" y="1215636"/>
          <a:ext cx="8332839" cy="3108960"/>
        </p:xfrm>
        <a:graphic>
          <a:graphicData uri="http://schemas.openxmlformats.org/drawingml/2006/table">
            <a:tbl>
              <a:tblPr>
                <a:tableStyleId>{5C22544A-7EE6-4342-B048-85BDC9FD1C3A}</a:tableStyleId>
              </a:tblPr>
              <a:tblGrid>
                <a:gridCol w="6458998">
                  <a:extLst>
                    <a:ext uri="{9D8B030D-6E8A-4147-A177-3AD203B41FA5}">
                      <a16:colId xmlns:a16="http://schemas.microsoft.com/office/drawing/2014/main" val="2893071072"/>
                    </a:ext>
                  </a:extLst>
                </a:gridCol>
                <a:gridCol w="995516">
                  <a:extLst>
                    <a:ext uri="{9D8B030D-6E8A-4147-A177-3AD203B41FA5}">
                      <a16:colId xmlns:a16="http://schemas.microsoft.com/office/drawing/2014/main" val="4143324996"/>
                    </a:ext>
                  </a:extLst>
                </a:gridCol>
                <a:gridCol w="878325">
                  <a:extLst>
                    <a:ext uri="{9D8B030D-6E8A-4147-A177-3AD203B41FA5}">
                      <a16:colId xmlns:a16="http://schemas.microsoft.com/office/drawing/2014/main" val="4169633793"/>
                    </a:ext>
                  </a:extLst>
                </a:gridCol>
              </a:tblGrid>
              <a:tr h="76384">
                <a:tc>
                  <a:txBody>
                    <a:bodyPr/>
                    <a:lstStyle/>
                    <a:p>
                      <a:pPr algn="just">
                        <a:spcBef>
                          <a:spcPts val="600"/>
                        </a:spcBef>
                        <a:spcAft>
                          <a:spcPts val="600"/>
                        </a:spcAft>
                      </a:pPr>
                      <a:r>
                        <a:rPr lang="en-GB" sz="1200" b="1" dirty="0">
                          <a:effectLst/>
                        </a:rPr>
                        <a:t>Section</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a:effectLst/>
                        </a:rPr>
                        <a:t>Maximum Score</a:t>
                      </a:r>
                      <a:endParaRPr lang="en-GB" sz="1200" b="1">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Comments</a:t>
                      </a:r>
                      <a:endParaRPr lang="en-GB" sz="1200" b="1"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990579081"/>
                  </a:ext>
                </a:extLst>
              </a:tr>
              <a:tr h="50923">
                <a:tc>
                  <a:txBody>
                    <a:bodyPr/>
                    <a:lstStyle/>
                    <a:p>
                      <a:pPr algn="just">
                        <a:spcBef>
                          <a:spcPts val="600"/>
                        </a:spcBef>
                        <a:spcAft>
                          <a:spcPts val="600"/>
                        </a:spcAft>
                      </a:pPr>
                      <a:r>
                        <a:rPr lang="en-GB" sz="1200" b="1" dirty="0">
                          <a:effectLst/>
                        </a:rPr>
                        <a:t>3. Design of the action and implementation approach</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30</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1431211496"/>
                  </a:ext>
                </a:extLst>
              </a:tr>
              <a:tr h="123768">
                <a:tc>
                  <a:txBody>
                    <a:bodyPr/>
                    <a:lstStyle/>
                    <a:p>
                      <a:pPr marL="269875" indent="-269875" algn="just">
                        <a:spcBef>
                          <a:spcPts val="600"/>
                        </a:spcBef>
                        <a:spcAft>
                          <a:spcPts val="600"/>
                        </a:spcAft>
                      </a:pPr>
                      <a:r>
                        <a:rPr lang="en-GB" sz="1200" dirty="0">
                          <a:effectLst/>
                        </a:rPr>
                        <a:t>3.1	Does the action reflect a robust analysis of the problems involved: summarizes or discusses relevant prior research, identifies unresolved or new issues that the current research will address?</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622358786"/>
                  </a:ext>
                </a:extLst>
              </a:tr>
              <a:tr h="231188">
                <a:tc>
                  <a:txBody>
                    <a:bodyPr/>
                    <a:lstStyle/>
                    <a:p>
                      <a:pPr marL="269875" indent="-269875" algn="just">
                        <a:spcBef>
                          <a:spcPts val="600"/>
                        </a:spcBef>
                        <a:spcAft>
                          <a:spcPts val="600"/>
                        </a:spcAft>
                      </a:pPr>
                      <a:r>
                        <a:rPr lang="en-GB" sz="1200" dirty="0">
                          <a:effectLst/>
                        </a:rPr>
                        <a:t>3.2  How coherent is the design of the action ? Does the proposal indicate the results to be obtained in the research? Does it describe the collection of data, analyses, methods, experiments, and overall research process? Are the research activities proposed appropriate, practical, and consistent? Is the overall proposal coherent and provides rationale to achieve the expected results?</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687641170"/>
                  </a:ext>
                </a:extLst>
              </a:tr>
              <a:tr h="150361">
                <a:tc>
                  <a:txBody>
                    <a:bodyPr/>
                    <a:lstStyle/>
                    <a:p>
                      <a:pPr marL="265113" lvl="1" indent="-265113" algn="just">
                        <a:spcBef>
                          <a:spcPts val="600"/>
                        </a:spcBef>
                        <a:spcAft>
                          <a:spcPts val="600"/>
                        </a:spcAft>
                        <a:buFont typeface="+mj-lt"/>
                        <a:buNone/>
                      </a:pPr>
                      <a:r>
                        <a:rPr lang="en-GB" sz="1200" dirty="0">
                          <a:effectLst/>
                        </a:rPr>
                        <a:t>3.3. Does the proposed research project generate innovations being it a product, process or service innovation? Does the method and techniques used in the study correspond to the current level of development of the relevant field of science?</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511319074"/>
                  </a:ext>
                </a:extLst>
              </a:tr>
              <a:tr h="254613">
                <a:tc>
                  <a:txBody>
                    <a:bodyPr/>
                    <a:lstStyle/>
                    <a:p>
                      <a:pPr marL="269875" indent="-269875" algn="just">
                        <a:spcBef>
                          <a:spcPts val="600"/>
                        </a:spcBef>
                        <a:spcAft>
                          <a:spcPts val="600"/>
                        </a:spcAft>
                      </a:pPr>
                      <a:r>
                        <a:rPr lang="en-GB" sz="1200">
                          <a:effectLst/>
                        </a:rPr>
                        <a:t>3.4	Does the research project contribute to the development and transfer of new knowledge about the research topic? Will it contribute to the development of the relevant scientific field?</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4198730613"/>
                  </a:ext>
                </a:extLst>
              </a:tr>
              <a:tr h="229152">
                <a:tc>
                  <a:txBody>
                    <a:bodyPr/>
                    <a:lstStyle/>
                    <a:p>
                      <a:pPr marL="269875" indent="-269875" algn="just">
                        <a:spcBef>
                          <a:spcPts val="600"/>
                        </a:spcBef>
                        <a:spcAft>
                          <a:spcPts val="600"/>
                        </a:spcAft>
                      </a:pPr>
                      <a:r>
                        <a:rPr lang="en-GB" sz="1200">
                          <a:effectLst/>
                        </a:rPr>
                        <a:t>3.5	Does the proposal and Logical Framework include credible baseline, targets and sources of verification of the research results? If not, is a baseline study foreseen?</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349473187"/>
                  </a:ext>
                </a:extLst>
              </a:tr>
              <a:tr h="127307">
                <a:tc>
                  <a:txBody>
                    <a:bodyPr/>
                    <a:lstStyle/>
                    <a:p>
                      <a:pPr marL="269875" indent="-269875" algn="just">
                        <a:spcBef>
                          <a:spcPts val="600"/>
                        </a:spcBef>
                        <a:spcAft>
                          <a:spcPts val="600"/>
                        </a:spcAft>
                      </a:pPr>
                      <a:r>
                        <a:rPr lang="en-GB" sz="1200">
                          <a:effectLst/>
                        </a:rPr>
                        <a:t>3.6	Is the action plan for implementing the action clear and feasible? Is the timeline realistic?</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3995151541"/>
                  </a:ext>
                </a:extLst>
              </a:tr>
            </a:tbl>
          </a:graphicData>
        </a:graphic>
      </p:graphicFrame>
    </p:spTree>
    <p:extLst>
      <p:ext uri="{BB962C8B-B14F-4D97-AF65-F5344CB8AC3E}">
        <p14:creationId xmlns:p14="http://schemas.microsoft.com/office/powerpoint/2010/main" val="15922694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8808CBA0-6651-8CDE-5FEC-570C5FA33F5E}"/>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212C67A4-F3A9-64F8-63D9-890340BE19EA}"/>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5130BB21-AAED-268D-3CA8-92B7F208B890}"/>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18DCF2B4-DF09-CE9E-CEA7-AE7E5ACEE499}"/>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2 (4)</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C479538F-223D-969A-4D6A-778ABEB0C76D}"/>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6BF46E04-2D83-6338-8C7F-270E5AD4A098}"/>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1226F230-0DC7-8F76-BD75-C680ABB71FB1}"/>
              </a:ext>
            </a:extLst>
          </p:cNvPr>
          <p:cNvGraphicFramePr>
            <a:graphicFrameLocks noGrp="1"/>
          </p:cNvGraphicFramePr>
          <p:nvPr>
            <p:extLst>
              <p:ext uri="{D42A27DB-BD31-4B8C-83A1-F6EECF244321}">
                <p14:modId xmlns:p14="http://schemas.microsoft.com/office/powerpoint/2010/main" val="343124694"/>
              </p:ext>
            </p:extLst>
          </p:nvPr>
        </p:nvGraphicFramePr>
        <p:xfrm>
          <a:off x="369505" y="1215635"/>
          <a:ext cx="8457405" cy="2877042"/>
        </p:xfrm>
        <a:graphic>
          <a:graphicData uri="http://schemas.openxmlformats.org/drawingml/2006/table">
            <a:tbl>
              <a:tblPr>
                <a:tableStyleId>{5C22544A-7EE6-4342-B048-85BDC9FD1C3A}</a:tableStyleId>
              </a:tblPr>
              <a:tblGrid>
                <a:gridCol w="6555552">
                  <a:extLst>
                    <a:ext uri="{9D8B030D-6E8A-4147-A177-3AD203B41FA5}">
                      <a16:colId xmlns:a16="http://schemas.microsoft.com/office/drawing/2014/main" val="2893071072"/>
                    </a:ext>
                  </a:extLst>
                </a:gridCol>
                <a:gridCol w="1010398">
                  <a:extLst>
                    <a:ext uri="{9D8B030D-6E8A-4147-A177-3AD203B41FA5}">
                      <a16:colId xmlns:a16="http://schemas.microsoft.com/office/drawing/2014/main" val="4143324996"/>
                    </a:ext>
                  </a:extLst>
                </a:gridCol>
                <a:gridCol w="891455">
                  <a:extLst>
                    <a:ext uri="{9D8B030D-6E8A-4147-A177-3AD203B41FA5}">
                      <a16:colId xmlns:a16="http://schemas.microsoft.com/office/drawing/2014/main" val="4169633793"/>
                    </a:ext>
                  </a:extLst>
                </a:gridCol>
              </a:tblGrid>
              <a:tr h="383605">
                <a:tc>
                  <a:txBody>
                    <a:bodyPr/>
                    <a:lstStyle/>
                    <a:p>
                      <a:pPr algn="just">
                        <a:spcBef>
                          <a:spcPts val="600"/>
                        </a:spcBef>
                        <a:spcAft>
                          <a:spcPts val="600"/>
                        </a:spcAft>
                      </a:pPr>
                      <a:r>
                        <a:rPr lang="en-GB" sz="1200" b="1" dirty="0">
                          <a:effectLst/>
                        </a:rPr>
                        <a:t>Section</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a:effectLst/>
                        </a:rPr>
                        <a:t>Maximum Score</a:t>
                      </a:r>
                      <a:endParaRPr lang="en-GB" sz="1200" b="1">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Comments</a:t>
                      </a:r>
                      <a:endParaRPr lang="en-GB" sz="1200" b="1"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990579081"/>
                  </a:ext>
                </a:extLst>
              </a:tr>
              <a:tr h="191803">
                <a:tc>
                  <a:txBody>
                    <a:bodyPr/>
                    <a:lstStyle/>
                    <a:p>
                      <a:pPr algn="just">
                        <a:spcBef>
                          <a:spcPts val="600"/>
                        </a:spcBef>
                        <a:spcAft>
                          <a:spcPts val="600"/>
                        </a:spcAft>
                      </a:pPr>
                      <a:r>
                        <a:rPr lang="en-GB" sz="1200" b="1" dirty="0">
                          <a:effectLst/>
                        </a:rPr>
                        <a:t>4. Sustainability of the action </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a:effectLst/>
                        </a:rPr>
                        <a:t>10</a:t>
                      </a:r>
                      <a:endParaRPr lang="en-GB" sz="120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3743616813"/>
                  </a:ext>
                </a:extLst>
              </a:tr>
              <a:tr h="767211">
                <a:tc>
                  <a:txBody>
                    <a:bodyPr/>
                    <a:lstStyle/>
                    <a:p>
                      <a:pPr marL="269875" indent="-269875" algn="just">
                        <a:spcBef>
                          <a:spcPts val="600"/>
                        </a:spcBef>
                        <a:spcAft>
                          <a:spcPts val="600"/>
                        </a:spcAft>
                      </a:pPr>
                      <a:r>
                        <a:rPr lang="en-GB" sz="1200" dirty="0">
                          <a:effectLst/>
                        </a:rPr>
                        <a:t>4.1	Are the expected results of the proposed action sustainable and will continue to create value after the project ends? Will they be made relevant after completion of the action to be replicated, adapted, or expanded to reach more beneficiaries, locations, or sectors, while maintaining quality and effectiveness? </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646510004"/>
                  </a:ext>
                </a:extLst>
              </a:tr>
              <a:tr h="191803">
                <a:tc>
                  <a:txBody>
                    <a:bodyPr/>
                    <a:lstStyle/>
                    <a:p>
                      <a:pPr marL="269875" indent="-269875" algn="just">
                        <a:spcBef>
                          <a:spcPts val="600"/>
                        </a:spcBef>
                        <a:spcAft>
                          <a:spcPts val="600"/>
                        </a:spcAft>
                      </a:pPr>
                      <a:r>
                        <a:rPr lang="en-GB" sz="1200" dirty="0">
                          <a:effectLst/>
                        </a:rPr>
                        <a:t>4.2	Does the application include relevant risk analysis and mitigation plan?</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4125683752"/>
                  </a:ext>
                </a:extLst>
              </a:tr>
              <a:tr h="191803">
                <a:tc>
                  <a:txBody>
                    <a:bodyPr/>
                    <a:lstStyle/>
                    <a:p>
                      <a:pPr algn="just">
                        <a:spcBef>
                          <a:spcPts val="600"/>
                        </a:spcBef>
                        <a:spcAft>
                          <a:spcPts val="600"/>
                        </a:spcAft>
                      </a:pPr>
                      <a:r>
                        <a:rPr lang="en-GB" sz="1200" b="1" dirty="0">
                          <a:effectLst/>
                        </a:rPr>
                        <a:t>5. Budget and cost-effectiveness of the action </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a:effectLst/>
                        </a:rPr>
                        <a:t>15</a:t>
                      </a:r>
                      <a:endParaRPr lang="en-GB" sz="120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240222017"/>
                  </a:ext>
                </a:extLst>
              </a:tr>
              <a:tr h="191803">
                <a:tc>
                  <a:txBody>
                    <a:bodyPr/>
                    <a:lstStyle/>
                    <a:p>
                      <a:pPr marL="269875" indent="-269875" algn="just">
                        <a:spcBef>
                          <a:spcPts val="600"/>
                        </a:spcBef>
                        <a:spcAft>
                          <a:spcPts val="600"/>
                        </a:spcAft>
                      </a:pPr>
                      <a:r>
                        <a:rPr lang="en-GB" sz="1200" dirty="0">
                          <a:effectLst/>
                        </a:rPr>
                        <a:t>5.1	Are the activities appropriately reflected in the budget? </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5</a:t>
                      </a:r>
                      <a:endParaRPr lang="en-GB" sz="120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2261671578"/>
                  </a:ext>
                </a:extLst>
              </a:tr>
              <a:tr h="767211">
                <a:tc>
                  <a:txBody>
                    <a:bodyPr/>
                    <a:lstStyle/>
                    <a:p>
                      <a:pPr marL="269875" indent="-269875" algn="just">
                        <a:spcBef>
                          <a:spcPts val="600"/>
                        </a:spcBef>
                        <a:spcAft>
                          <a:spcPts val="600"/>
                        </a:spcAft>
                      </a:pPr>
                      <a:r>
                        <a:rPr lang="en-GB" sz="1200" dirty="0">
                          <a:effectLst/>
                        </a:rPr>
                        <a:t>5.2	Is the project cost-effective and will achieve the expected results while following sound financial management principles? Are all budgeted costs eligible as per article 2.1.5 of these guidelines; is clarification and justification sufficient to support the need for costs and understand cost composition?</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dirty="0">
                          <a:effectLst/>
                        </a:rPr>
                        <a:t>10</a:t>
                      </a:r>
                      <a:endParaRPr lang="en-GB" sz="1200" dirty="0">
                        <a:effectLst/>
                        <a:latin typeface="Times New Roman" panose="02020603050405020304" pitchFamily="18" charset="0"/>
                        <a:ea typeface="Times New Roman" panose="02020603050405020304" pitchFamily="18" charset="0"/>
                      </a:endParaRPr>
                    </a:p>
                  </a:txBody>
                  <a:tcPr marL="15701" marR="15701" marT="0" marB="0"/>
                </a:tc>
                <a:tc>
                  <a:txBody>
                    <a:bodyPr/>
                    <a:lstStyle/>
                    <a:p>
                      <a:pPr algn="ctr">
                        <a:spcBef>
                          <a:spcPts val="600"/>
                        </a:spcBef>
                        <a:spcAft>
                          <a:spcPts val="600"/>
                        </a:spcAft>
                      </a:pPr>
                      <a:r>
                        <a:rPr lang="en-GB" sz="1200">
                          <a:effectLst/>
                        </a:rPr>
                        <a:t> </a:t>
                      </a:r>
                      <a:endParaRPr lang="en-GB" sz="120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561096125"/>
                  </a:ext>
                </a:extLst>
              </a:tr>
              <a:tr h="191803">
                <a:tc>
                  <a:txBody>
                    <a:bodyPr/>
                    <a:lstStyle/>
                    <a:p>
                      <a:pPr algn="r">
                        <a:spcBef>
                          <a:spcPts val="600"/>
                        </a:spcBef>
                        <a:spcAft>
                          <a:spcPts val="600"/>
                        </a:spcAft>
                      </a:pPr>
                      <a:r>
                        <a:rPr lang="en-GB" sz="1200" b="1" dirty="0">
                          <a:effectLst/>
                        </a:rPr>
                        <a:t>Maximum total score (1)+(2)+(3)</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b="1" dirty="0">
                          <a:effectLst/>
                        </a:rPr>
                        <a:t>100</a:t>
                      </a:r>
                      <a:endParaRPr lang="en-GB" sz="1200" b="1" dirty="0">
                        <a:effectLst/>
                        <a:latin typeface="Times New Roman" panose="02020603050405020304" pitchFamily="18" charset="0"/>
                        <a:ea typeface="Times New Roman" panose="02020603050405020304" pitchFamily="18" charset="0"/>
                      </a:endParaRPr>
                    </a:p>
                  </a:txBody>
                  <a:tcPr marL="15701" marR="15701" marT="0" marB="0" anchor="ctr"/>
                </a:tc>
                <a:tc>
                  <a:txBody>
                    <a:bodyPr/>
                    <a:lstStyle/>
                    <a:p>
                      <a:pPr algn="ctr">
                        <a:spcBef>
                          <a:spcPts val="600"/>
                        </a:spcBef>
                        <a:spcAft>
                          <a:spcPts val="600"/>
                        </a:spcAft>
                      </a:pPr>
                      <a:r>
                        <a:rPr lang="en-GB" sz="1200" dirty="0">
                          <a:effectLst/>
                        </a:rPr>
                        <a:t> </a:t>
                      </a:r>
                      <a:endParaRPr lang="en-GB" sz="1200" dirty="0">
                        <a:effectLst/>
                        <a:latin typeface="Times New Roman" panose="02020603050405020304" pitchFamily="18" charset="0"/>
                        <a:ea typeface="Times New Roman" panose="02020603050405020304" pitchFamily="18" charset="0"/>
                      </a:endParaRPr>
                    </a:p>
                  </a:txBody>
                  <a:tcPr marL="15701" marR="15701" marT="0" marB="0"/>
                </a:tc>
                <a:extLst>
                  <a:ext uri="{0D108BD9-81ED-4DB2-BD59-A6C34878D82A}">
                    <a16:rowId xmlns:a16="http://schemas.microsoft.com/office/drawing/2014/main" val="1618584490"/>
                  </a:ext>
                </a:extLst>
              </a:tr>
            </a:tbl>
          </a:graphicData>
        </a:graphic>
      </p:graphicFrame>
    </p:spTree>
    <p:extLst>
      <p:ext uri="{BB962C8B-B14F-4D97-AF65-F5344CB8AC3E}">
        <p14:creationId xmlns:p14="http://schemas.microsoft.com/office/powerpoint/2010/main" val="2353680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C2412C67-9122-9485-5F11-86DEACCC6671}"/>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B8F1F2AC-5E0C-C90F-3F48-53F323CFB235}"/>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A577BF4F-46FE-E4D4-12F9-EF2BD08B0F1E}"/>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F1B15919-AEBE-A6CF-FDCB-3E97E00271B1}"/>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2 (5)</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7AEC8DBA-FF57-A29B-7D89-7046638F7915}"/>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96BC7B86-3115-E9BB-F289-030E54EB73E9}"/>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3B9E3E23-91E8-97E6-EE61-CFC46594994F}"/>
              </a:ext>
            </a:extLst>
          </p:cNvPr>
          <p:cNvSpPr txBox="1"/>
          <p:nvPr/>
        </p:nvSpPr>
        <p:spPr>
          <a:xfrm>
            <a:off x="250723" y="1043683"/>
            <a:ext cx="8642476" cy="2339102"/>
          </a:xfrm>
          <a:prstGeom prst="rect">
            <a:avLst/>
          </a:prstGeom>
          <a:noFill/>
        </p:spPr>
        <p:txBody>
          <a:bodyPr wrap="square">
            <a:spAutoFit/>
          </a:bodyPr>
          <a:lstStyle/>
          <a:p>
            <a:endParaRPr lang="en-US" sz="1400" dirty="0"/>
          </a:p>
          <a:p>
            <a:pPr algn="just">
              <a:spcAft>
                <a:spcPts val="600"/>
              </a:spcAft>
            </a:pPr>
            <a:r>
              <a:rPr lang="en-GB" sz="1400" dirty="0">
                <a:effectLst/>
                <a:ea typeface="Times New Roman" panose="02020603050405020304" pitchFamily="18" charset="0"/>
              </a:rPr>
              <a:t>If two or more applications get the same score and are at the bottom and below of the available budget for this Call of Proposals line, the Contracting Authority may take a decision to apply additional priority criteria. If both or more applications would be equal in the light of the first criterion, the next criteria will be applied:</a:t>
            </a:r>
          </a:p>
          <a:p>
            <a:pPr marL="457200" algn="just">
              <a:spcAft>
                <a:spcPts val="600"/>
              </a:spcAft>
            </a:pPr>
            <a:r>
              <a:rPr lang="en-GB" sz="1400" dirty="0">
                <a:effectLst/>
                <a:ea typeface="Times New Roman" panose="02020603050405020304" pitchFamily="18" charset="0"/>
              </a:rPr>
              <a:t>Criterion 1: having a bigger number of politically vulnerable Belarusian persons engaged into the research team.</a:t>
            </a:r>
          </a:p>
          <a:p>
            <a:pPr marL="457200" algn="just">
              <a:spcAft>
                <a:spcPts val="600"/>
              </a:spcAft>
            </a:pPr>
            <a:r>
              <a:rPr lang="en-GB" sz="1400" dirty="0">
                <a:effectLst/>
                <a:ea typeface="Times New Roman" panose="02020603050405020304" pitchFamily="18" charset="0"/>
              </a:rPr>
              <a:t>Criterion 2: focusing to Belarus as a topic of the research.</a:t>
            </a:r>
          </a:p>
          <a:p>
            <a:pPr marL="457200" algn="just">
              <a:spcAft>
                <a:spcPts val="600"/>
              </a:spcAft>
            </a:pPr>
            <a:r>
              <a:rPr lang="en-GB" sz="1400" dirty="0">
                <a:effectLst/>
                <a:ea typeface="Times New Roman" panose="02020603050405020304" pitchFamily="18" charset="0"/>
              </a:rPr>
              <a:t>Criterion 3: having earlier application submission date.</a:t>
            </a:r>
          </a:p>
          <a:p>
            <a:pPr marL="285750"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2889382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7D4FC593-A607-C587-1AD1-00367204531A}"/>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6CBD8F78-0A59-3220-B566-F67273D014AA}"/>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1E96E132-F6C5-C915-F04C-E9E850DDCC26}"/>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73AD05D2-3D2D-3CCF-3E76-5D7A4681AE1A}"/>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3.1. </a:t>
            </a:r>
            <a:r>
              <a:rPr lang="en-US" sz="2400" b="1" dirty="0">
                <a:solidFill>
                  <a:schemeClr val="bg1"/>
                </a:solidFill>
              </a:rPr>
              <a:t>Evaluation: Step 3 (1)</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3DA26A8E-2450-615F-ED6F-C881FE14A0EB}"/>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1337A743-3744-75AC-4F3B-D055BB0D89C2}"/>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933DE64F-5B7B-C345-0CD7-2E0451D4934F}"/>
              </a:ext>
            </a:extLst>
          </p:cNvPr>
          <p:cNvSpPr txBox="1"/>
          <p:nvPr/>
        </p:nvSpPr>
        <p:spPr>
          <a:xfrm>
            <a:off x="258176" y="1099835"/>
            <a:ext cx="8642476" cy="3293209"/>
          </a:xfrm>
          <a:prstGeom prst="rect">
            <a:avLst/>
          </a:prstGeom>
          <a:noFill/>
        </p:spPr>
        <p:txBody>
          <a:bodyPr wrap="square">
            <a:spAutoFit/>
          </a:bodyPr>
          <a:lstStyle/>
          <a:p>
            <a:pPr algn="just">
              <a:spcAft>
                <a:spcPts val="600"/>
              </a:spcAft>
            </a:pPr>
            <a:r>
              <a:rPr lang="en-GB" sz="1400" b="1" dirty="0">
                <a:effectLst/>
                <a:ea typeface="Times New Roman" panose="02020603050405020304" pitchFamily="18" charset="0"/>
              </a:rPr>
              <a:t>STEP 3: Verification of eligibility of the applicants and affiliated entity (</a:t>
            </a:r>
            <a:r>
              <a:rPr lang="en-GB" sz="1400" b="1" dirty="0" err="1">
                <a:effectLst/>
                <a:ea typeface="Times New Roman" panose="02020603050405020304" pitchFamily="18" charset="0"/>
              </a:rPr>
              <a:t>ie</a:t>
            </a:r>
            <a:r>
              <a:rPr lang="en-GB" sz="1400" b="1" dirty="0" err="1">
                <a:ea typeface="Times New Roman" panose="02020603050405020304" pitchFamily="18" charset="0"/>
              </a:rPr>
              <a:t>s</a:t>
            </a:r>
            <a:r>
              <a:rPr lang="en-GB" sz="1400" b="1" dirty="0">
                <a:ea typeface="Times New Roman" panose="02020603050405020304" pitchFamily="18" charset="0"/>
              </a:rPr>
              <a:t>)</a:t>
            </a:r>
            <a:endParaRPr lang="en-GB" sz="1400" dirty="0">
              <a:effectLst/>
              <a:ea typeface="Times New Roman" panose="02020603050405020304" pitchFamily="18" charset="0"/>
            </a:endParaRPr>
          </a:p>
          <a:p>
            <a:pPr algn="just">
              <a:spcBef>
                <a:spcPts val="1200"/>
              </a:spcBef>
              <a:spcAft>
                <a:spcPts val="1000"/>
              </a:spcAft>
              <a:tabLst>
                <a:tab pos="270510" algn="l"/>
              </a:tabLst>
            </a:pPr>
            <a:r>
              <a:rPr lang="en-GB" sz="1400" dirty="0">
                <a:effectLst/>
                <a:ea typeface="Times New Roman" panose="02020603050405020304" pitchFamily="18" charset="0"/>
              </a:rPr>
              <a:t>The eligibility verification will be performed </a:t>
            </a:r>
            <a:r>
              <a:rPr lang="en-GB" sz="1400" u="sng" dirty="0">
                <a:effectLst/>
                <a:ea typeface="Times New Roman" panose="02020603050405020304" pitchFamily="18" charset="0"/>
              </a:rPr>
              <a:t>only</a:t>
            </a:r>
            <a:r>
              <a:rPr lang="en-GB" sz="1400" dirty="0">
                <a:effectLst/>
                <a:ea typeface="Times New Roman" panose="02020603050405020304" pitchFamily="18" charset="0"/>
              </a:rPr>
              <a:t> for the applications that have been provisionally selected according to their score and within the available budget for this call for proposals. It will be carried out on the basis of the supporting documents.</a:t>
            </a:r>
          </a:p>
          <a:p>
            <a:pPr marL="342900" lvl="0" indent="-342900" algn="just">
              <a:spcAft>
                <a:spcPts val="1000"/>
              </a:spcAft>
              <a:buFont typeface="Arial" panose="020B0604020202020204" pitchFamily="34" charset="0"/>
              <a:buChar char="●"/>
            </a:pPr>
            <a:r>
              <a:rPr lang="en-GB" sz="1400" dirty="0">
                <a:effectLst/>
                <a:ea typeface="Noto Sans Symbols"/>
                <a:cs typeface="Noto Sans Symbols"/>
              </a:rPr>
              <a:t>The declaration by the lead applicant (Section 5 of Part B of the grant application form) will be cross-checked with the supporting documents provided by the lead applicant. Any missing supporting document or any incoherence between the declaration by the lead applicant and the supporting documents may lead to the rejection of the application on that sole basis. </a:t>
            </a:r>
          </a:p>
          <a:p>
            <a:pPr marL="342900" lvl="0" indent="-342900" algn="just">
              <a:spcAft>
                <a:spcPts val="1000"/>
              </a:spcAft>
              <a:buFont typeface="Arial" panose="020B0604020202020204" pitchFamily="34" charset="0"/>
              <a:buChar char="●"/>
            </a:pPr>
            <a:r>
              <a:rPr lang="en-GB" sz="1400" dirty="0">
                <a:effectLst/>
                <a:ea typeface="Noto Sans Symbols"/>
                <a:cs typeface="Noto Sans Symbols"/>
              </a:rPr>
              <a:t>The eligibility of applicants and the affiliated entity(</a:t>
            </a:r>
            <a:r>
              <a:rPr lang="en-GB" sz="1400" dirty="0" err="1">
                <a:effectLst/>
                <a:ea typeface="Noto Sans Symbols"/>
                <a:cs typeface="Noto Sans Symbols"/>
              </a:rPr>
              <a:t>ies</a:t>
            </a:r>
            <a:r>
              <a:rPr lang="en-GB" sz="1400" dirty="0">
                <a:effectLst/>
                <a:ea typeface="Noto Sans Symbols"/>
                <a:cs typeface="Noto Sans Symbols"/>
              </a:rPr>
              <a:t>) will be verified according to the criteria set out in Section 2.1.</a:t>
            </a:r>
          </a:p>
          <a:p>
            <a:pPr algn="just">
              <a:spcAft>
                <a:spcPts val="1000"/>
              </a:spcAft>
            </a:pPr>
            <a:r>
              <a:rPr lang="en-GB" sz="1400" dirty="0">
                <a:effectLst/>
                <a:ea typeface="Times New Roman" panose="02020603050405020304" pitchFamily="18" charset="0"/>
              </a:rPr>
              <a:t>Any rejected application will be replaced by the next best placed application on the reserve list that falls within the available budget for this call for proposals.</a:t>
            </a:r>
          </a:p>
        </p:txBody>
      </p:sp>
    </p:spTree>
    <p:extLst>
      <p:ext uri="{BB962C8B-B14F-4D97-AF65-F5344CB8AC3E}">
        <p14:creationId xmlns:p14="http://schemas.microsoft.com/office/powerpoint/2010/main" val="1393857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EA872BF9-C019-0F22-CB80-D159E02CFD69}"/>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140FE037-6264-B92C-B1DD-C1CF1239707D}"/>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a:extLst>
              <a:ext uri="{FF2B5EF4-FFF2-40B4-BE49-F238E27FC236}">
                <a16:creationId xmlns:a16="http://schemas.microsoft.com/office/drawing/2014/main" id="{5E0169A4-7445-EEB8-BCBA-4D81D0A61EB5}"/>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ACBED800-A119-4DC9-8435-FA56337A4821}"/>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664E92DF-27B5-F560-41AD-F82D421A37D6}"/>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a:extLst>
              <a:ext uri="{FF2B5EF4-FFF2-40B4-BE49-F238E27FC236}">
                <a16:creationId xmlns:a16="http://schemas.microsoft.com/office/drawing/2014/main" id="{C24AA510-B6B4-1F41-0603-E4E94F51A6E7}"/>
              </a:ext>
            </a:extLst>
          </p:cNvPr>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695966D9-4D7A-E800-8EDE-E21670276E37}"/>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lt-LT" sz="2400" b="1" dirty="0">
                <a:solidFill>
                  <a:schemeClr val="bg1"/>
                </a:solidFill>
              </a:rPr>
              <a:t>I</a:t>
            </a:r>
            <a:r>
              <a:rPr lang="en-US" sz="2400" b="1" dirty="0">
                <a:solidFill>
                  <a:schemeClr val="bg1"/>
                </a:solidFill>
              </a:rPr>
              <a:t>V</a:t>
            </a:r>
            <a:r>
              <a:rPr lang="lt-LT" sz="2400" b="1" dirty="0">
                <a:solidFill>
                  <a:schemeClr val="bg1"/>
                </a:solidFill>
              </a:rPr>
              <a:t>. </a:t>
            </a:r>
            <a:r>
              <a:rPr lang="en-US" sz="2400" b="1" dirty="0">
                <a:solidFill>
                  <a:schemeClr val="bg1"/>
                </a:solidFill>
              </a:rPr>
              <a:t>Timeline of the call for proposals</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3561836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FBD5AF34-810C-0654-8E4C-34116900099F}"/>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CAAC39BC-05C6-0006-CB75-67167011849F}"/>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874FB717-D63D-5F5A-2099-191F8241F13D}"/>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044675B2-05C4-558E-5DA0-3149FB9275BB}"/>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4.1. </a:t>
            </a:r>
            <a:r>
              <a:rPr lang="en-US" sz="2400" b="1" dirty="0">
                <a:solidFill>
                  <a:schemeClr val="bg1"/>
                </a:solidFill>
              </a:rPr>
              <a:t>Timeline</a:t>
            </a:r>
            <a:endParaRPr lang="en-US" sz="2400" b="1" dirty="0">
              <a:solidFill>
                <a:schemeClr val="lt1"/>
              </a:solidFill>
              <a:latin typeface="Calibri"/>
              <a:ea typeface="Calibri"/>
              <a:cs typeface="Calibri"/>
              <a:sym typeface="Calibri"/>
            </a:endParaRPr>
          </a:p>
        </p:txBody>
      </p:sp>
      <p:pic>
        <p:nvPicPr>
          <p:cNvPr id="127" name="Google Shape;127;p3">
            <a:extLst>
              <a:ext uri="{FF2B5EF4-FFF2-40B4-BE49-F238E27FC236}">
                <a16:creationId xmlns:a16="http://schemas.microsoft.com/office/drawing/2014/main" id="{B3919A67-5E59-15B9-1FBC-1EDC0F799277}"/>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B87B292C-D363-CED2-EFD3-826344935AC1}"/>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8D3AC838-A210-DF53-470D-695D6649EC16}"/>
              </a:ext>
            </a:extLst>
          </p:cNvPr>
          <p:cNvGraphicFramePr>
            <a:graphicFrameLocks noGrp="1"/>
          </p:cNvGraphicFramePr>
          <p:nvPr>
            <p:extLst>
              <p:ext uri="{D42A27DB-BD31-4B8C-83A1-F6EECF244321}">
                <p14:modId xmlns:p14="http://schemas.microsoft.com/office/powerpoint/2010/main" val="3183114507"/>
              </p:ext>
            </p:extLst>
          </p:nvPr>
        </p:nvGraphicFramePr>
        <p:xfrm>
          <a:off x="400273" y="1099835"/>
          <a:ext cx="8485629" cy="3256159"/>
        </p:xfrm>
        <a:graphic>
          <a:graphicData uri="http://schemas.openxmlformats.org/drawingml/2006/table">
            <a:tbl>
              <a:tblPr>
                <a:tableStyleId>{5C22544A-7EE6-4342-B048-85BDC9FD1C3A}</a:tableStyleId>
              </a:tblPr>
              <a:tblGrid>
                <a:gridCol w="4058458">
                  <a:extLst>
                    <a:ext uri="{9D8B030D-6E8A-4147-A177-3AD203B41FA5}">
                      <a16:colId xmlns:a16="http://schemas.microsoft.com/office/drawing/2014/main" val="2651167313"/>
                    </a:ext>
                  </a:extLst>
                </a:gridCol>
                <a:gridCol w="2214019">
                  <a:extLst>
                    <a:ext uri="{9D8B030D-6E8A-4147-A177-3AD203B41FA5}">
                      <a16:colId xmlns:a16="http://schemas.microsoft.com/office/drawing/2014/main" val="3540777115"/>
                    </a:ext>
                  </a:extLst>
                </a:gridCol>
                <a:gridCol w="2213152">
                  <a:extLst>
                    <a:ext uri="{9D8B030D-6E8A-4147-A177-3AD203B41FA5}">
                      <a16:colId xmlns:a16="http://schemas.microsoft.com/office/drawing/2014/main" val="1335212744"/>
                    </a:ext>
                  </a:extLst>
                </a:gridCol>
              </a:tblGrid>
              <a:tr h="263839">
                <a:tc>
                  <a:txBody>
                    <a:bodyPr/>
                    <a:lstStyle/>
                    <a:p>
                      <a:pPr algn="ctr">
                        <a:spcBef>
                          <a:spcPts val="600"/>
                        </a:spcBef>
                        <a:spcAft>
                          <a:spcPts val="600"/>
                        </a:spcAft>
                      </a:pPr>
                      <a:r>
                        <a:rPr lang="en-GB" sz="1200" b="1" dirty="0">
                          <a:effectLst/>
                        </a:rPr>
                        <a:t> </a:t>
                      </a:r>
                      <a:endParaRPr lang="en-GB" sz="1200" b="1"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ctr">
                        <a:spcBef>
                          <a:spcPts val="600"/>
                        </a:spcBef>
                        <a:spcAft>
                          <a:spcPts val="600"/>
                        </a:spcAft>
                      </a:pPr>
                      <a:r>
                        <a:rPr lang="en-GB" sz="1200" b="1" dirty="0">
                          <a:effectLst/>
                        </a:rPr>
                        <a:t>DATE</a:t>
                      </a:r>
                      <a:endParaRPr lang="en-GB" sz="1200" b="1"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ctr">
                        <a:spcBef>
                          <a:spcPts val="600"/>
                        </a:spcBef>
                        <a:spcAft>
                          <a:spcPts val="600"/>
                        </a:spcAft>
                      </a:pPr>
                      <a:r>
                        <a:rPr lang="en-GB" sz="1200" b="1" dirty="0">
                          <a:effectLst/>
                        </a:rPr>
                        <a:t>TIME</a:t>
                      </a:r>
                      <a:endParaRPr lang="en-GB" sz="1200" b="1"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1824232342"/>
                  </a:ext>
                </a:extLst>
              </a:tr>
              <a:tr h="494891">
                <a:tc>
                  <a:txBody>
                    <a:bodyPr/>
                    <a:lstStyle/>
                    <a:p>
                      <a:pPr marL="0" indent="22225" algn="l">
                        <a:spcBef>
                          <a:spcPts val="600"/>
                        </a:spcBef>
                        <a:spcAft>
                          <a:spcPts val="600"/>
                        </a:spcAft>
                      </a:pPr>
                      <a:r>
                        <a:rPr lang="en-GB" sz="1200" dirty="0">
                          <a:effectLst/>
                        </a:rPr>
                        <a:t>Deadline for requesting any clarifications from the contracting authority</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24</a:t>
                      </a:r>
                      <a:r>
                        <a:rPr lang="en-GB" sz="1200" baseline="30000" dirty="0">
                          <a:effectLst/>
                        </a:rPr>
                        <a:t>th</a:t>
                      </a:r>
                      <a:r>
                        <a:rPr lang="en-GB" sz="1200" dirty="0">
                          <a:effectLst/>
                        </a:rPr>
                        <a:t> February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22 days before submission deadline</a:t>
                      </a:r>
                      <a:endParaRPr lang="en-GB" sz="1200"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1565094400"/>
                  </a:ext>
                </a:extLst>
              </a:tr>
              <a:tr h="494891">
                <a:tc>
                  <a:txBody>
                    <a:bodyPr/>
                    <a:lstStyle/>
                    <a:p>
                      <a:pPr marL="0" indent="22225" algn="l">
                        <a:spcBef>
                          <a:spcPts val="600"/>
                        </a:spcBef>
                        <a:spcAft>
                          <a:spcPts val="600"/>
                        </a:spcAft>
                      </a:pPr>
                      <a:r>
                        <a:rPr lang="en-GB" sz="1200" dirty="0">
                          <a:effectLst/>
                        </a:rPr>
                        <a:t>Last date on which clarifications are issued by the contracting authority</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7</a:t>
                      </a:r>
                      <a:r>
                        <a:rPr lang="en-GB" sz="1200" baseline="30000" dirty="0">
                          <a:effectLst/>
                        </a:rPr>
                        <a:t>th</a:t>
                      </a:r>
                      <a:r>
                        <a:rPr lang="en-GB" sz="1200" dirty="0">
                          <a:effectLst/>
                        </a:rPr>
                        <a:t> March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a:effectLst/>
                        </a:rPr>
                        <a:t>11 days before the submission deadline</a:t>
                      </a:r>
                      <a:endParaRPr lang="en-GB" sz="120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3281959114"/>
                  </a:ext>
                </a:extLst>
              </a:tr>
              <a:tr h="329927">
                <a:tc>
                  <a:txBody>
                    <a:bodyPr/>
                    <a:lstStyle/>
                    <a:p>
                      <a:pPr marL="201930" indent="-180340" algn="l">
                        <a:spcBef>
                          <a:spcPts val="600"/>
                        </a:spcBef>
                        <a:spcAft>
                          <a:spcPts val="600"/>
                        </a:spcAft>
                      </a:pPr>
                      <a:r>
                        <a:rPr lang="en-GB" sz="1200" dirty="0">
                          <a:effectLst/>
                        </a:rPr>
                        <a:t>Deadline for submission of applications</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17</a:t>
                      </a:r>
                      <a:r>
                        <a:rPr lang="en-GB" sz="1200" baseline="30000" dirty="0">
                          <a:effectLst/>
                        </a:rPr>
                        <a:t>th</a:t>
                      </a:r>
                      <a:r>
                        <a:rPr lang="en-GB" sz="1200" dirty="0">
                          <a:effectLst/>
                        </a:rPr>
                        <a:t> March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a:effectLst/>
                        </a:rPr>
                        <a:t>13:00 EET//UTC+2</a:t>
                      </a:r>
                      <a:endParaRPr lang="en-GB" sz="120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3602931335"/>
                  </a:ext>
                </a:extLst>
              </a:tr>
              <a:tr h="659854">
                <a:tc>
                  <a:txBody>
                    <a:bodyPr/>
                    <a:lstStyle/>
                    <a:p>
                      <a:pPr marL="0" indent="22225" algn="l">
                        <a:spcBef>
                          <a:spcPts val="600"/>
                        </a:spcBef>
                        <a:spcAft>
                          <a:spcPts val="600"/>
                        </a:spcAft>
                      </a:pPr>
                      <a:r>
                        <a:rPr lang="en-GB" sz="1200" dirty="0">
                          <a:effectLst/>
                        </a:rPr>
                        <a:t>Information to lead applicants on opening, administrative checks and concept note evaluation (Step 1)</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7</a:t>
                      </a:r>
                      <a:r>
                        <a:rPr lang="en-GB" sz="1200" baseline="30000" dirty="0">
                          <a:effectLst/>
                        </a:rPr>
                        <a:t>th</a:t>
                      </a:r>
                      <a:r>
                        <a:rPr lang="en-GB" sz="1200" dirty="0">
                          <a:effectLst/>
                        </a:rPr>
                        <a:t> April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a:t>
                      </a:r>
                      <a:endParaRPr lang="en-GB" sz="1200"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2115947319"/>
                  </a:ext>
                </a:extLst>
              </a:tr>
              <a:tr h="494891">
                <a:tc>
                  <a:txBody>
                    <a:bodyPr/>
                    <a:lstStyle/>
                    <a:p>
                      <a:pPr marL="0" indent="0" algn="l">
                        <a:spcBef>
                          <a:spcPts val="600"/>
                        </a:spcBef>
                        <a:spcAft>
                          <a:spcPts val="600"/>
                        </a:spcAft>
                      </a:pPr>
                      <a:r>
                        <a:rPr lang="en-GB" sz="1200" dirty="0">
                          <a:effectLst/>
                        </a:rPr>
                        <a:t>Information to lead applicants on the evaluation of the full applications (Step 2)</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12</a:t>
                      </a:r>
                      <a:r>
                        <a:rPr lang="en-GB" sz="1200" baseline="30000" dirty="0">
                          <a:effectLst/>
                        </a:rPr>
                        <a:t>th</a:t>
                      </a:r>
                      <a:r>
                        <a:rPr lang="en-GB" sz="1200" dirty="0">
                          <a:effectLst/>
                        </a:rPr>
                        <a:t> May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a:t>
                      </a:r>
                      <a:endParaRPr lang="en-GB" sz="1200"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2827830795"/>
                  </a:ext>
                </a:extLst>
              </a:tr>
              <a:tr h="329927">
                <a:tc>
                  <a:txBody>
                    <a:bodyPr/>
                    <a:lstStyle/>
                    <a:p>
                      <a:pPr marL="201930" indent="-180340" algn="l">
                        <a:spcBef>
                          <a:spcPts val="600"/>
                        </a:spcBef>
                        <a:spcAft>
                          <a:spcPts val="600"/>
                        </a:spcAft>
                      </a:pPr>
                      <a:r>
                        <a:rPr lang="en-GB" sz="1200" dirty="0">
                          <a:effectLst/>
                        </a:rPr>
                        <a:t>Notification of award (after the eligibility check) (Step 3)</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16</a:t>
                      </a:r>
                      <a:r>
                        <a:rPr lang="en-GB" sz="1200" baseline="30000" dirty="0">
                          <a:effectLst/>
                        </a:rPr>
                        <a:t>th</a:t>
                      </a:r>
                      <a:r>
                        <a:rPr lang="en-GB" sz="1200" dirty="0">
                          <a:effectLst/>
                        </a:rPr>
                        <a:t>  June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a:t>
                      </a:r>
                      <a:endParaRPr lang="en-GB" sz="1200"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2874796026"/>
                  </a:ext>
                </a:extLst>
              </a:tr>
              <a:tr h="187939">
                <a:tc>
                  <a:txBody>
                    <a:bodyPr/>
                    <a:lstStyle/>
                    <a:p>
                      <a:pPr marL="201930" indent="-180340" algn="l">
                        <a:spcBef>
                          <a:spcPts val="600"/>
                        </a:spcBef>
                        <a:spcAft>
                          <a:spcPts val="600"/>
                        </a:spcAft>
                      </a:pPr>
                      <a:r>
                        <a:rPr lang="en-GB" sz="1200" dirty="0">
                          <a:effectLst/>
                        </a:rPr>
                        <a:t>Contract signature</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21</a:t>
                      </a:r>
                      <a:r>
                        <a:rPr lang="en-GB" sz="1200" baseline="30000" dirty="0">
                          <a:effectLst/>
                        </a:rPr>
                        <a:t>st</a:t>
                      </a:r>
                      <a:r>
                        <a:rPr lang="en-GB" sz="1200" dirty="0">
                          <a:effectLst/>
                        </a:rPr>
                        <a:t> July 2025</a:t>
                      </a:r>
                      <a:endParaRPr lang="en-GB" sz="1200" dirty="0">
                        <a:effectLst/>
                        <a:latin typeface="Times New Roman" panose="02020603050405020304" pitchFamily="18" charset="0"/>
                        <a:ea typeface="Times New Roman" panose="02020603050405020304" pitchFamily="18" charset="0"/>
                      </a:endParaRPr>
                    </a:p>
                  </a:txBody>
                  <a:tcPr marL="63552" marR="63552" marT="0" marB="0"/>
                </a:tc>
                <a:tc>
                  <a:txBody>
                    <a:bodyPr/>
                    <a:lstStyle/>
                    <a:p>
                      <a:pPr algn="l">
                        <a:spcBef>
                          <a:spcPts val="600"/>
                        </a:spcBef>
                        <a:spcAft>
                          <a:spcPts val="600"/>
                        </a:spcAft>
                      </a:pPr>
                      <a:r>
                        <a:rPr lang="en-GB" sz="1200" dirty="0">
                          <a:effectLst/>
                        </a:rPr>
                        <a:t>-</a:t>
                      </a:r>
                      <a:endParaRPr lang="en-GB" sz="1200" dirty="0">
                        <a:effectLst/>
                        <a:latin typeface="Times New Roman" panose="02020603050405020304" pitchFamily="18" charset="0"/>
                        <a:ea typeface="Times New Roman" panose="02020603050405020304" pitchFamily="18" charset="0"/>
                      </a:endParaRPr>
                    </a:p>
                  </a:txBody>
                  <a:tcPr marL="63552" marR="63552" marT="0" marB="0"/>
                </a:tc>
                <a:extLst>
                  <a:ext uri="{0D108BD9-81ED-4DB2-BD59-A6C34878D82A}">
                    <a16:rowId xmlns:a16="http://schemas.microsoft.com/office/drawing/2014/main" val="939615862"/>
                  </a:ext>
                </a:extLst>
              </a:tr>
            </a:tbl>
          </a:graphicData>
        </a:graphic>
      </p:graphicFrame>
    </p:spTree>
    <p:extLst>
      <p:ext uri="{BB962C8B-B14F-4D97-AF65-F5344CB8AC3E}">
        <p14:creationId xmlns:p14="http://schemas.microsoft.com/office/powerpoint/2010/main" val="393856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276E8014-B229-7ADE-04CB-87437406EF83}"/>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2B81BF1A-F923-7DF6-4F90-9675453C3218}"/>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00" name="Google Shape;100;p2">
            <a:extLst>
              <a:ext uri="{FF2B5EF4-FFF2-40B4-BE49-F238E27FC236}">
                <a16:creationId xmlns:a16="http://schemas.microsoft.com/office/drawing/2014/main" id="{79047789-9C61-55F0-05A4-EFC89049DF04}"/>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Arial"/>
                <a:ea typeface="Arial"/>
                <a:cs typeface="Arial"/>
                <a:sym typeface="Arial"/>
              </a:rPr>
              <a:t>eu4belarus.info</a:t>
            </a:r>
            <a:endParaRPr sz="1350">
              <a:solidFill>
                <a:srgbClr val="3558A5"/>
              </a:solidFill>
              <a:latin typeface="Arial"/>
              <a:ea typeface="Arial"/>
              <a:cs typeface="Arial"/>
              <a:sym typeface="Arial"/>
            </a:endParaRPr>
          </a:p>
        </p:txBody>
      </p:sp>
      <p:pic>
        <p:nvPicPr>
          <p:cNvPr id="2" name="Рисунок 1">
            <a:extLst>
              <a:ext uri="{FF2B5EF4-FFF2-40B4-BE49-F238E27FC236}">
                <a16:creationId xmlns:a16="http://schemas.microsoft.com/office/drawing/2014/main" id="{74107D7A-2CB4-B5C1-6E9B-C1AE430469E0}"/>
              </a:ext>
            </a:extLst>
          </p:cNvPr>
          <p:cNvPicPr>
            <a:picLocks noChangeAspect="1"/>
          </p:cNvPicPr>
          <p:nvPr/>
        </p:nvPicPr>
        <p:blipFill>
          <a:blip r:embed="rId3"/>
          <a:stretch>
            <a:fillRect/>
          </a:stretch>
        </p:blipFill>
        <p:spPr>
          <a:xfrm>
            <a:off x="6424448" y="4416363"/>
            <a:ext cx="2406276" cy="504846"/>
          </a:xfrm>
          <a:prstGeom prst="rect">
            <a:avLst/>
          </a:prstGeom>
        </p:spPr>
      </p:pic>
      <p:pic>
        <p:nvPicPr>
          <p:cNvPr id="4" name="Рисунок 3" descr="Изображение выглядит как человек, одежда, Человеческое лицо, девочка&#10;&#10;Автоматически созданное описание">
            <a:extLst>
              <a:ext uri="{FF2B5EF4-FFF2-40B4-BE49-F238E27FC236}">
                <a16:creationId xmlns:a16="http://schemas.microsoft.com/office/drawing/2014/main" id="{B1F6210A-7C0D-CCCB-94B4-590A185AA3A8}"/>
              </a:ext>
            </a:extLst>
          </p:cNvPr>
          <p:cNvPicPr>
            <a:picLocks noChangeAspect="1"/>
          </p:cNvPicPr>
          <p:nvPr/>
        </p:nvPicPr>
        <p:blipFill rotWithShape="1">
          <a:blip r:embed="rId4"/>
          <a:srcRect l="36300"/>
          <a:stretch/>
        </p:blipFill>
        <p:spPr>
          <a:xfrm>
            <a:off x="232312" y="376978"/>
            <a:ext cx="3631348" cy="3842611"/>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
        <p:nvSpPr>
          <p:cNvPr id="106" name="Google Shape;106;p2">
            <a:extLst>
              <a:ext uri="{FF2B5EF4-FFF2-40B4-BE49-F238E27FC236}">
                <a16:creationId xmlns:a16="http://schemas.microsoft.com/office/drawing/2014/main" id="{F4CB9DDB-5B44-D918-787B-87F48ADD28D0}"/>
              </a:ext>
            </a:extLst>
          </p:cNvPr>
          <p:cNvSpPr/>
          <p:nvPr/>
        </p:nvSpPr>
        <p:spPr>
          <a:xfrm>
            <a:off x="243348" y="383782"/>
            <a:ext cx="3631348" cy="3842611"/>
          </a:xfrm>
          <a:prstGeom prst="roundRect">
            <a:avLst>
              <a:gd name="adj" fmla="val 3868"/>
            </a:avLst>
          </a:prstGeom>
          <a:solidFill>
            <a:srgbClr val="3558A5">
              <a:alpha val="40000"/>
            </a:srgbClr>
          </a:solidFill>
          <a:ln>
            <a:noFill/>
          </a:ln>
        </p:spPr>
        <p:txBody>
          <a:bodyPr spcFirstLastPara="1" wrap="square" lIns="68569" tIns="34275" rIns="68569" bIns="34275" anchor="ctr" anchorCtr="0">
            <a:noAutofit/>
          </a:bodyPr>
          <a:lstStyle/>
          <a:p>
            <a:pPr algn="ctr"/>
            <a:r>
              <a:rPr lang="ru-RU" sz="1350">
                <a:solidFill>
                  <a:schemeClr val="lt1"/>
                </a:solidFill>
                <a:latin typeface="Arial"/>
                <a:ea typeface="Arial"/>
                <a:cs typeface="Arial"/>
                <a:sym typeface="Arial"/>
              </a:rPr>
              <a:t> </a:t>
            </a:r>
            <a:endParaRPr sz="1350"/>
          </a:p>
        </p:txBody>
      </p:sp>
      <p:sp>
        <p:nvSpPr>
          <p:cNvPr id="5" name="Google Shape;102;p2">
            <a:extLst>
              <a:ext uri="{FF2B5EF4-FFF2-40B4-BE49-F238E27FC236}">
                <a16:creationId xmlns:a16="http://schemas.microsoft.com/office/drawing/2014/main" id="{DCB6527A-38E5-94F4-37F4-C3574954C33A}"/>
              </a:ext>
            </a:extLst>
          </p:cNvPr>
          <p:cNvSpPr/>
          <p:nvPr/>
        </p:nvSpPr>
        <p:spPr>
          <a:xfrm>
            <a:off x="4182643" y="378762"/>
            <a:ext cx="4718009" cy="3840827"/>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r>
              <a:rPr lang="en-US" sz="2400" b="1" dirty="0">
                <a:solidFill>
                  <a:schemeClr val="bg1"/>
                </a:solidFill>
              </a:rPr>
              <a:t>V</a:t>
            </a:r>
            <a:r>
              <a:rPr lang="lt-LT" sz="2400" b="1" dirty="0">
                <a:solidFill>
                  <a:schemeClr val="bg1"/>
                </a:solidFill>
              </a:rPr>
              <a:t>. </a:t>
            </a:r>
            <a:r>
              <a:rPr lang="en-US" sz="2400" b="1" dirty="0">
                <a:solidFill>
                  <a:schemeClr val="bg1"/>
                </a:solidFill>
              </a:rPr>
              <a:t>Questions and answers</a:t>
            </a:r>
            <a:endParaRPr lang="en-US" sz="2400"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3418331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C754B598-0EB2-7D85-8E8F-8BD332956596}"/>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726FA151-9F9C-044B-3D61-E2320C643431}"/>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E3D932F9-B903-7A38-0BE3-4B73F5FED06E}"/>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E9C5E72D-9313-7E4D-8722-D33D1D50DBAC}"/>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5.1. Questions and answers</a:t>
            </a:r>
          </a:p>
        </p:txBody>
      </p:sp>
      <p:pic>
        <p:nvPicPr>
          <p:cNvPr id="127" name="Google Shape;127;p3">
            <a:extLst>
              <a:ext uri="{FF2B5EF4-FFF2-40B4-BE49-F238E27FC236}">
                <a16:creationId xmlns:a16="http://schemas.microsoft.com/office/drawing/2014/main" id="{927917A2-1CC3-477B-4639-4C80D8D621AC}"/>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1F1B2E49-461A-373E-B047-5584E976B9D3}"/>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77BB6971-3295-EF98-B97B-4A19B5433F26}"/>
              </a:ext>
            </a:extLst>
          </p:cNvPr>
          <p:cNvSpPr txBox="1"/>
          <p:nvPr/>
        </p:nvSpPr>
        <p:spPr>
          <a:xfrm>
            <a:off x="243348" y="1010465"/>
            <a:ext cx="8642476" cy="2239074"/>
          </a:xfrm>
          <a:prstGeom prst="rect">
            <a:avLst/>
          </a:prstGeom>
          <a:noFill/>
        </p:spPr>
        <p:txBody>
          <a:bodyPr wrap="square">
            <a:spAutoFit/>
          </a:bodyPr>
          <a:lstStyle/>
          <a:p>
            <a:endParaRPr lang="lt-LT" sz="1000" dirty="0"/>
          </a:p>
          <a:p>
            <a:pPr>
              <a:spcBef>
                <a:spcPts val="300"/>
              </a:spcBef>
            </a:pPr>
            <a:r>
              <a:rPr lang="en-US" sz="1400" dirty="0"/>
              <a:t>The Question &amp; Answers online form is available at the call for proposal announcement in the CPVA webpage</a:t>
            </a:r>
          </a:p>
          <a:p>
            <a:pPr>
              <a:spcBef>
                <a:spcPts val="300"/>
              </a:spcBef>
            </a:pPr>
            <a:r>
              <a:rPr lang="lt-LT" sz="1400" dirty="0">
                <a:hlinkClick r:id="rId4"/>
              </a:rPr>
              <a:t>https://cpva.lt/en/calls-for-proposals/academic-research-project-grants-in-the-framework-of-eu4belarus-support-for-advanced-learning-and-training-salt-iii-programme</a:t>
            </a:r>
            <a:endParaRPr lang="en-US" sz="1400" dirty="0"/>
          </a:p>
          <a:p>
            <a:pPr>
              <a:spcBef>
                <a:spcPts val="300"/>
              </a:spcBef>
            </a:pPr>
            <a:endParaRPr lang="en-US" sz="1400" dirty="0"/>
          </a:p>
          <a:p>
            <a:pPr>
              <a:spcBef>
                <a:spcPts val="300"/>
              </a:spcBef>
            </a:pPr>
            <a:r>
              <a:rPr lang="en-US" sz="1400" dirty="0"/>
              <a:t>The answers will be published at the same link. </a:t>
            </a:r>
          </a:p>
          <a:p>
            <a:pPr>
              <a:spcBef>
                <a:spcPts val="300"/>
              </a:spcBef>
            </a:pPr>
            <a:endParaRPr lang="en-US" sz="1400" dirty="0"/>
          </a:p>
          <a:p>
            <a:pPr>
              <a:spcBef>
                <a:spcPts val="300"/>
              </a:spcBef>
            </a:pPr>
            <a:r>
              <a:rPr lang="en-US" sz="1400" dirty="0"/>
              <a:t>The questions will be open 22 days before the deadline of the call for proposals (</a:t>
            </a:r>
            <a:r>
              <a:rPr lang="en-GB" sz="1400" dirty="0">
                <a:effectLst/>
              </a:rPr>
              <a:t>24</a:t>
            </a:r>
            <a:r>
              <a:rPr lang="en-GB" sz="1400" baseline="30000" dirty="0">
                <a:effectLst/>
              </a:rPr>
              <a:t>th</a:t>
            </a:r>
            <a:r>
              <a:rPr lang="en-GB" sz="1400" dirty="0">
                <a:effectLst/>
              </a:rPr>
              <a:t> February 2025</a:t>
            </a:r>
            <a:r>
              <a:rPr lang="en-GB" sz="1400" dirty="0">
                <a:latin typeface="Times New Roman" panose="02020603050405020304" pitchFamily="18" charset="0"/>
              </a:rPr>
              <a:t>)</a:t>
            </a:r>
            <a:r>
              <a:rPr lang="en-US" sz="1400" dirty="0"/>
              <a:t>. </a:t>
            </a:r>
          </a:p>
          <a:p>
            <a:pPr>
              <a:spcBef>
                <a:spcPts val="300"/>
              </a:spcBef>
            </a:pPr>
            <a:r>
              <a:rPr lang="en-US" sz="1400" dirty="0"/>
              <a:t>The answers will be published 11 days before the deadline of the call for proposals (</a:t>
            </a:r>
            <a:r>
              <a:rPr lang="en-GB" sz="1400" dirty="0">
                <a:effectLst/>
              </a:rPr>
              <a:t>7</a:t>
            </a:r>
            <a:r>
              <a:rPr lang="en-GB" sz="1400" baseline="30000" dirty="0">
                <a:effectLst/>
              </a:rPr>
              <a:t>th</a:t>
            </a:r>
            <a:r>
              <a:rPr lang="en-GB" sz="1400" dirty="0">
                <a:effectLst/>
              </a:rPr>
              <a:t> March 2025</a:t>
            </a:r>
            <a:r>
              <a:rPr lang="en-GB" sz="1400" dirty="0">
                <a:latin typeface="Times New Roman" panose="02020603050405020304" pitchFamily="18" charset="0"/>
              </a:rPr>
              <a:t>)</a:t>
            </a:r>
            <a:r>
              <a:rPr lang="en-US" sz="1400" dirty="0"/>
              <a:t>.</a:t>
            </a:r>
          </a:p>
        </p:txBody>
      </p:sp>
    </p:spTree>
    <p:extLst>
      <p:ext uri="{BB962C8B-B14F-4D97-AF65-F5344CB8AC3E}">
        <p14:creationId xmlns:p14="http://schemas.microsoft.com/office/powerpoint/2010/main" val="2067356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BA14B9CA-5D63-2014-41E1-640250124330}"/>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B2492981-84A3-CB56-8E28-D10865061B13}"/>
              </a:ext>
            </a:extLst>
          </p:cNvPr>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22" name="Google Shape;122;p3">
            <a:extLst>
              <a:ext uri="{FF2B5EF4-FFF2-40B4-BE49-F238E27FC236}">
                <a16:creationId xmlns:a16="http://schemas.microsoft.com/office/drawing/2014/main" id="{89095E22-7951-2C29-8715-1AD5714BB6B6}"/>
              </a:ext>
            </a:extLst>
          </p:cNvPr>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sp>
        <p:nvSpPr>
          <p:cNvPr id="123" name="Google Shape;123;p3">
            <a:extLst>
              <a:ext uri="{FF2B5EF4-FFF2-40B4-BE49-F238E27FC236}">
                <a16:creationId xmlns:a16="http://schemas.microsoft.com/office/drawing/2014/main" id="{4125B0AE-B2CA-87D6-695B-EFDC4CD8C1A9}"/>
              </a:ext>
            </a:extLst>
          </p:cNvPr>
          <p:cNvSpPr/>
          <p:nvPr/>
        </p:nvSpPr>
        <p:spPr>
          <a:xfrm>
            <a:off x="250723" y="280219"/>
            <a:ext cx="8649929" cy="819616"/>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400" b="1" dirty="0">
                <a:solidFill>
                  <a:schemeClr val="lt1"/>
                </a:solidFill>
                <a:latin typeface="Calibri"/>
                <a:ea typeface="Calibri"/>
                <a:cs typeface="Calibri"/>
                <a:sym typeface="Calibri"/>
              </a:rPr>
              <a:t>5.1. Questions and answers</a:t>
            </a:r>
          </a:p>
        </p:txBody>
      </p:sp>
      <p:pic>
        <p:nvPicPr>
          <p:cNvPr id="127" name="Google Shape;127;p3">
            <a:extLst>
              <a:ext uri="{FF2B5EF4-FFF2-40B4-BE49-F238E27FC236}">
                <a16:creationId xmlns:a16="http://schemas.microsoft.com/office/drawing/2014/main" id="{057756A5-77E9-DD12-E6B5-8BDEFD22638A}"/>
              </a:ext>
            </a:extLst>
          </p:cNvPr>
          <p:cNvPicPr preferRelativeResize="0"/>
          <p:nvPr/>
        </p:nvPicPr>
        <p:blipFill rotWithShape="1">
          <a:blip r:embed="rId3">
            <a:alphaModFix/>
          </a:blip>
          <a:srcRect/>
          <a:stretch/>
        </p:blipFill>
        <p:spPr>
          <a:xfrm>
            <a:off x="6781481" y="4462941"/>
            <a:ext cx="1962245" cy="411693"/>
          </a:xfrm>
          <a:prstGeom prst="rect">
            <a:avLst/>
          </a:prstGeom>
          <a:noFill/>
          <a:ln>
            <a:noFill/>
          </a:ln>
        </p:spPr>
      </p:pic>
      <p:sp>
        <p:nvSpPr>
          <p:cNvPr id="3" name="Rectangle 1">
            <a:extLst>
              <a:ext uri="{FF2B5EF4-FFF2-40B4-BE49-F238E27FC236}">
                <a16:creationId xmlns:a16="http://schemas.microsoft.com/office/drawing/2014/main" id="{393748FA-D856-9EBE-C30D-BD222DBAF4FE}"/>
              </a:ext>
            </a:extLst>
          </p:cNvPr>
          <p:cNvSpPr>
            <a:spLocks noChangeArrowheads="1"/>
          </p:cNvSpPr>
          <p:nvPr/>
        </p:nvSpPr>
        <p:spPr bwMode="auto">
          <a:xfrm>
            <a:off x="1647825" y="1483410"/>
            <a:ext cx="875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10A828CD-D7AA-73D9-4D06-05A470FEF2C2}"/>
              </a:ext>
            </a:extLst>
          </p:cNvPr>
          <p:cNvSpPr txBox="1"/>
          <p:nvPr/>
        </p:nvSpPr>
        <p:spPr>
          <a:xfrm>
            <a:off x="243348" y="1010465"/>
            <a:ext cx="8642476" cy="754053"/>
          </a:xfrm>
          <a:prstGeom prst="rect">
            <a:avLst/>
          </a:prstGeom>
          <a:noFill/>
        </p:spPr>
        <p:txBody>
          <a:bodyPr wrap="square">
            <a:spAutoFit/>
          </a:bodyPr>
          <a:lstStyle/>
          <a:p>
            <a:endParaRPr lang="lt-LT" sz="1000" dirty="0"/>
          </a:p>
          <a:p>
            <a:pPr>
              <a:spcBef>
                <a:spcPts val="300"/>
              </a:spcBef>
            </a:pPr>
            <a:r>
              <a:rPr lang="en-US" sz="1400" dirty="0"/>
              <a:t>The Question &amp; Answers online form is available at the call for proposal announcement in the EU4Belarus webpage</a:t>
            </a:r>
          </a:p>
          <a:p>
            <a:pPr>
              <a:spcBef>
                <a:spcPts val="300"/>
              </a:spcBef>
            </a:pPr>
            <a:r>
              <a:rPr lang="lt-LT" sz="1400" dirty="0">
                <a:hlinkClick r:id="rId4"/>
              </a:rPr>
              <a:t>https://docs.google.com/forms/d/e/1FAIpQLSep4GEy1LqCQiGQlunjNddiwPDdVDrh4lVESjGeSGObh9R89A/viewform</a:t>
            </a:r>
            <a:r>
              <a:rPr lang="en-US" sz="1400" dirty="0"/>
              <a:t> </a:t>
            </a:r>
          </a:p>
        </p:txBody>
      </p:sp>
      <p:pic>
        <p:nvPicPr>
          <p:cNvPr id="4" name="Picture 3">
            <a:extLst>
              <a:ext uri="{FF2B5EF4-FFF2-40B4-BE49-F238E27FC236}">
                <a16:creationId xmlns:a16="http://schemas.microsoft.com/office/drawing/2014/main" id="{B907F882-0763-7726-5A05-6470CA663144}"/>
              </a:ext>
            </a:extLst>
          </p:cNvPr>
          <p:cNvPicPr>
            <a:picLocks noChangeAspect="1"/>
          </p:cNvPicPr>
          <p:nvPr/>
        </p:nvPicPr>
        <p:blipFill>
          <a:blip r:embed="rId5"/>
          <a:stretch>
            <a:fillRect/>
          </a:stretch>
        </p:blipFill>
        <p:spPr>
          <a:xfrm>
            <a:off x="2698775" y="1751825"/>
            <a:ext cx="3093947" cy="3254315"/>
          </a:xfrm>
          <a:prstGeom prst="rect">
            <a:avLst/>
          </a:prstGeom>
        </p:spPr>
      </p:pic>
    </p:spTree>
    <p:extLst>
      <p:ext uri="{BB962C8B-B14F-4D97-AF65-F5344CB8AC3E}">
        <p14:creationId xmlns:p14="http://schemas.microsoft.com/office/powerpoint/2010/main" val="2161850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250723" y="280219"/>
            <a:ext cx="8642555" cy="3939401"/>
          </a:xfrm>
          <a:prstGeom prst="roundRect">
            <a:avLst>
              <a:gd name="adj" fmla="val 3868"/>
            </a:avLst>
          </a:prstGeom>
          <a:solidFill>
            <a:srgbClr val="3558A5"/>
          </a:solidFill>
          <a:ln>
            <a:noFill/>
          </a:ln>
        </p:spPr>
        <p:txBody>
          <a:bodyPr spcFirstLastPara="1" wrap="square" lIns="68569" tIns="34275" rIns="68569" bIns="34275" anchor="ctr" anchorCtr="0">
            <a:noAutofit/>
          </a:bodyPr>
          <a:lstStyle/>
          <a:p>
            <a:pPr algn="ctr"/>
            <a:r>
              <a:rPr lang="en-US" sz="2000" dirty="0">
                <a:solidFill>
                  <a:schemeClr val="lt1"/>
                </a:solidFill>
                <a:latin typeface="Arial"/>
                <a:ea typeface="Arial"/>
                <a:cs typeface="Arial"/>
                <a:sym typeface="Arial"/>
              </a:rPr>
              <a:t>Thank you! </a:t>
            </a:r>
          </a:p>
        </p:txBody>
      </p:sp>
      <p:sp>
        <p:nvSpPr>
          <p:cNvPr id="89" name="Google Shape;89;p1"/>
          <p:cNvSpPr/>
          <p:nvPr/>
        </p:nvSpPr>
        <p:spPr>
          <a:xfrm>
            <a:off x="258097" y="4372897"/>
            <a:ext cx="8642555" cy="591779"/>
          </a:xfrm>
          <a:prstGeom prst="roundRect">
            <a:avLst>
              <a:gd name="adj" fmla="val 13729"/>
            </a:avLst>
          </a:prstGeom>
          <a:solidFill>
            <a:srgbClr val="CFE4FE"/>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90" name="Google Shape;90;p1"/>
          <p:cNvSpPr txBox="1"/>
          <p:nvPr/>
        </p:nvSpPr>
        <p:spPr>
          <a:xfrm>
            <a:off x="369505" y="4534399"/>
            <a:ext cx="1340512" cy="276969"/>
          </a:xfrm>
          <a:prstGeom prst="rect">
            <a:avLst/>
          </a:prstGeom>
          <a:noFill/>
          <a:ln>
            <a:noFill/>
          </a:ln>
        </p:spPr>
        <p:txBody>
          <a:bodyPr spcFirstLastPara="1" wrap="square" lIns="68569" tIns="34275" rIns="68569" bIns="34275" anchor="t" anchorCtr="0">
            <a:spAutoFit/>
          </a:bodyPr>
          <a:lstStyle/>
          <a:p>
            <a:r>
              <a:rPr lang="ru-RU" sz="1350">
                <a:solidFill>
                  <a:srgbClr val="3558A5"/>
                </a:solidFill>
                <a:latin typeface="Tahoma"/>
                <a:ea typeface="Tahoma"/>
                <a:cs typeface="Tahoma"/>
                <a:sym typeface="Tahoma"/>
              </a:rPr>
              <a:t>eu4belarus.info</a:t>
            </a:r>
            <a:endParaRPr sz="1350">
              <a:solidFill>
                <a:srgbClr val="3558A5"/>
              </a:solidFill>
              <a:latin typeface="Tahoma"/>
              <a:ea typeface="Tahoma"/>
              <a:cs typeface="Tahoma"/>
              <a:sym typeface="Tahoma"/>
            </a:endParaRPr>
          </a:p>
        </p:txBody>
      </p:sp>
      <p:pic>
        <p:nvPicPr>
          <p:cNvPr id="15" name="Рисунок 14">
            <a:extLst>
              <a:ext uri="{FF2B5EF4-FFF2-40B4-BE49-F238E27FC236}">
                <a16:creationId xmlns:a16="http://schemas.microsoft.com/office/drawing/2014/main" id="{E6B2AC7E-BFE0-5E47-A25C-B21D6BB34071}"/>
              </a:ext>
            </a:extLst>
          </p:cNvPr>
          <p:cNvPicPr>
            <a:picLocks noChangeAspect="1"/>
          </p:cNvPicPr>
          <p:nvPr/>
        </p:nvPicPr>
        <p:blipFill>
          <a:blip r:embed="rId3"/>
          <a:stretch>
            <a:fillRect/>
          </a:stretch>
        </p:blipFill>
        <p:spPr>
          <a:xfrm>
            <a:off x="6035237" y="4389968"/>
            <a:ext cx="2739259" cy="5747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U4Belarus template " id="{72CCA653-E0EE-424D-9A11-C2FD1A320059}" vid="{96F7600F-51F7-4FC4-8DFC-EC16657E6F6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U4Belarus template " id="{72CCA653-E0EE-424D-9A11-C2FD1A320059}" vid="{D82A22FC-14AF-4A72-90D8-E4285DC6A96B}"/>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EU4Belarus template </Template>
  <TotalTime>14829</TotalTime>
  <Words>5079</Words>
  <Application>Microsoft Office PowerPoint</Application>
  <PresentationFormat>On-screen Show (16:9)</PresentationFormat>
  <Paragraphs>586</Paragraphs>
  <Slides>54</Slides>
  <Notes>35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54</vt:i4>
      </vt:variant>
    </vt:vector>
  </HeadingPairs>
  <TitlesOfParts>
    <vt:vector size="63" baseType="lpstr">
      <vt:lpstr>Arial</vt:lpstr>
      <vt:lpstr>Calibri</vt:lpstr>
      <vt:lpstr>Calibri Light</vt:lpstr>
      <vt:lpstr>Noto Sans Symbols</vt:lpstr>
      <vt:lpstr>Tahoma</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PptxGenJS Presentation</dc:subject>
  <dc:creator>Ingrida Grincevičiūtė</dc:creator>
  <cp:lastModifiedBy>Lina Gumbrevičienė</cp:lastModifiedBy>
  <cp:revision>51</cp:revision>
  <dcterms:created xsi:type="dcterms:W3CDTF">2024-04-12T09:46:49Z</dcterms:created>
  <dcterms:modified xsi:type="dcterms:W3CDTF">2025-01-03T13:54:04Z</dcterms:modified>
</cp:coreProperties>
</file>