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71" r:id="rId3"/>
    <p:sldId id="257" r:id="rId4"/>
    <p:sldId id="259" r:id="rId5"/>
    <p:sldId id="261" r:id="rId6"/>
    <p:sldId id="258" r:id="rId7"/>
    <p:sldId id="265" r:id="rId8"/>
    <p:sldId id="289" r:id="rId9"/>
    <p:sldId id="260" r:id="rId10"/>
    <p:sldId id="274" r:id="rId11"/>
    <p:sldId id="275" r:id="rId12"/>
    <p:sldId id="290" r:id="rId13"/>
    <p:sldId id="288" r:id="rId14"/>
    <p:sldId id="291" r:id="rId15"/>
    <p:sldId id="283" r:id="rId16"/>
    <p:sldId id="295" r:id="rId17"/>
    <p:sldId id="296" r:id="rId18"/>
    <p:sldId id="297" r:id="rId19"/>
    <p:sldId id="298" r:id="rId20"/>
    <p:sldId id="280" r:id="rId21"/>
    <p:sldId id="281" r:id="rId22"/>
    <p:sldId id="282" r:id="rId23"/>
    <p:sldId id="284" r:id="rId24"/>
    <p:sldId id="285" r:id="rId25"/>
    <p:sldId id="299" r:id="rId26"/>
    <p:sldId id="287" r:id="rId27"/>
    <p:sldId id="292" r:id="rId28"/>
    <p:sldId id="262" r:id="rId29"/>
    <p:sldId id="269" r:id="rId30"/>
    <p:sldId id="270" r:id="rId31"/>
    <p:sldId id="293" r:id="rId32"/>
    <p:sldId id="277" r:id="rId33"/>
    <p:sldId id="263" r:id="rId34"/>
    <p:sldId id="264" r:id="rId35"/>
    <p:sldId id="276" r:id="rId36"/>
  </p:sldIdLst>
  <p:sldSz cx="14630400" cy="8229600"/>
  <p:notesSz cx="8229600" cy="14630400"/>
  <p:embeddedFontLst>
    <p:embeddedFont>
      <p:font typeface="DM Sans" pitchFamily="2" charset="0"/>
      <p:regular r:id="rId38"/>
    </p:embeddedFont>
    <p:embeddedFont>
      <p:font typeface="Josefin Sans" pitchFamily="2" charset="0"/>
      <p:regular r:id="rId39"/>
      <p:bold r:id="rId40"/>
    </p:embeddedFont>
    <p:embeddedFont>
      <p:font typeface="Lato" panose="020F0502020204030203" pitchFamily="34" charset="0"/>
      <p:regular r:id="rId41"/>
      <p:bold r:id="rId42"/>
      <p:italic r:id="rId43"/>
      <p:boldItalic r:id="rId44"/>
    </p:embeddedFont>
    <p:embeddedFont>
      <p:font typeface="Lato Bold" panose="020F0502020204030203" charset="0"/>
      <p:bold r:id="rId45"/>
    </p:embeddedFont>
    <p:embeddedFont>
      <p:font typeface="Lato Light" panose="020F0502020204030203" pitchFamily="34" charset="0"/>
      <p:regular r:id="rId46"/>
      <p:italic r:id="rId47"/>
    </p:embeddedFont>
    <p:embeddedFont>
      <p:font typeface="Tahoma" panose="020B0604030504040204" pitchFamily="34" charset="0"/>
      <p:regular r:id="rId48"/>
      <p:bold r:id="rId49"/>
    </p:embeddedFont>
  </p:embeddedFontLst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83922" autoAdjust="0"/>
  </p:normalViewPr>
  <p:slideViewPr>
    <p:cSldViewPr snapToGrid="0" snapToObjects="1">
      <p:cViewPr varScale="1">
        <p:scale>
          <a:sx n="58" d="100"/>
          <a:sy n="58" d="100"/>
        </p:scale>
        <p:origin x="1181" y="144"/>
      </p:cViewPr>
      <p:guideLst/>
    </p:cSldViewPr>
  </p:slideViewPr>
  <p:outlineViewPr>
    <p:cViewPr>
      <p:scale>
        <a:sx n="33" d="100"/>
        <a:sy n="33" d="100"/>
      </p:scale>
      <p:origin x="0" y="-2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7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F30111-ABDF-45A0-9191-1D16ACDF8B50}" type="doc">
      <dgm:prSet loTypeId="urn:microsoft.com/office/officeart/2005/8/layout/rings+Icon" loCatId="officeonlin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21619D5A-03FE-4F75-81FF-E80A006BB205}">
      <dgm:prSet phldrT="[Text]" phldr="0"/>
      <dgm:spPr/>
      <dgm:t>
        <a:bodyPr/>
        <a:lstStyle/>
        <a:p>
          <a:r>
            <a:rPr lang="en-US" dirty="0"/>
            <a:t>Overall objective</a:t>
          </a:r>
          <a:endParaRPr lang="lt-LT" dirty="0"/>
        </a:p>
      </dgm:t>
    </dgm:pt>
    <dgm:pt modelId="{147F08D5-E853-483B-BE25-81DBBF954E78}" type="parTrans" cxnId="{F3C12969-077E-4422-A8CB-6F871625204B}">
      <dgm:prSet/>
      <dgm:spPr/>
      <dgm:t>
        <a:bodyPr/>
        <a:lstStyle/>
        <a:p>
          <a:endParaRPr lang="lt-LT"/>
        </a:p>
      </dgm:t>
    </dgm:pt>
    <dgm:pt modelId="{6BCBCBC5-80A9-4DA4-BC22-3B2FD818C746}" type="sibTrans" cxnId="{F3C12969-077E-4422-A8CB-6F871625204B}">
      <dgm:prSet/>
      <dgm:spPr/>
      <dgm:t>
        <a:bodyPr/>
        <a:lstStyle/>
        <a:p>
          <a:endParaRPr lang="lt-LT"/>
        </a:p>
      </dgm:t>
    </dgm:pt>
    <dgm:pt modelId="{61E81EDB-9261-4749-83BB-A0103DAEA958}">
      <dgm:prSet phldrT="[Text]" phldr="0"/>
      <dgm:spPr/>
      <dgm:t>
        <a:bodyPr/>
        <a:lstStyle/>
        <a:p>
          <a:r>
            <a:rPr lang="en-US" dirty="0"/>
            <a:t>Outputs (Deliverables)</a:t>
          </a:r>
          <a:endParaRPr lang="lt-LT" dirty="0"/>
        </a:p>
      </dgm:t>
    </dgm:pt>
    <dgm:pt modelId="{B61CE045-9973-41B2-A6F5-7F3C489F9AEF}" type="parTrans" cxnId="{CCD98E03-C20E-4B58-9D6F-175664389425}">
      <dgm:prSet/>
      <dgm:spPr/>
      <dgm:t>
        <a:bodyPr/>
        <a:lstStyle/>
        <a:p>
          <a:endParaRPr lang="lt-LT"/>
        </a:p>
      </dgm:t>
    </dgm:pt>
    <dgm:pt modelId="{6BF17182-77BC-4C54-B1E2-B2F1A6876D2B}" type="sibTrans" cxnId="{CCD98E03-C20E-4B58-9D6F-175664389425}">
      <dgm:prSet/>
      <dgm:spPr/>
      <dgm:t>
        <a:bodyPr/>
        <a:lstStyle/>
        <a:p>
          <a:endParaRPr lang="lt-LT"/>
        </a:p>
      </dgm:t>
    </dgm:pt>
    <dgm:pt modelId="{B60129C3-B7C6-468E-AA99-FA7C2B6C7488}">
      <dgm:prSet phldrT="[Text]" phldr="0"/>
      <dgm:spPr/>
      <dgm:t>
        <a:bodyPr/>
        <a:lstStyle/>
        <a:p>
          <a:r>
            <a:rPr lang="en-US" dirty="0"/>
            <a:t>Specific Objective(s) (outcomes)</a:t>
          </a:r>
          <a:endParaRPr lang="lt-LT" dirty="0"/>
        </a:p>
      </dgm:t>
    </dgm:pt>
    <dgm:pt modelId="{CF78AAD7-DCE4-4BB3-ACC6-ED5E59E07865}" type="parTrans" cxnId="{F59FE66C-0BF1-449D-995C-0CF24CFD5EB0}">
      <dgm:prSet/>
      <dgm:spPr/>
      <dgm:t>
        <a:bodyPr/>
        <a:lstStyle/>
        <a:p>
          <a:endParaRPr lang="lt-LT"/>
        </a:p>
      </dgm:t>
    </dgm:pt>
    <dgm:pt modelId="{264F326D-C99D-4EE6-B2F6-261B10A99C1E}" type="sibTrans" cxnId="{F59FE66C-0BF1-449D-995C-0CF24CFD5EB0}">
      <dgm:prSet/>
      <dgm:spPr/>
      <dgm:t>
        <a:bodyPr/>
        <a:lstStyle/>
        <a:p>
          <a:endParaRPr lang="lt-LT"/>
        </a:p>
      </dgm:t>
    </dgm:pt>
    <dgm:pt modelId="{C3B5C386-8463-4516-BE14-887C65C99AF7}" type="pres">
      <dgm:prSet presAssocID="{63F30111-ABDF-45A0-9191-1D16ACDF8B50}" presName="Name0" presStyleCnt="0">
        <dgm:presLayoutVars>
          <dgm:chMax val="7"/>
          <dgm:dir/>
          <dgm:resizeHandles val="exact"/>
        </dgm:presLayoutVars>
      </dgm:prSet>
      <dgm:spPr/>
    </dgm:pt>
    <dgm:pt modelId="{64985F14-A8A9-42F4-AD66-FF9391167B2A}" type="pres">
      <dgm:prSet presAssocID="{63F30111-ABDF-45A0-9191-1D16ACDF8B50}" presName="ellipse1" presStyleLbl="vennNode1" presStyleIdx="0" presStyleCnt="3" custScaleX="126450" custScaleY="111726" custLinFactNeighborX="13512" custLinFactNeighborY="259">
        <dgm:presLayoutVars>
          <dgm:bulletEnabled val="1"/>
        </dgm:presLayoutVars>
      </dgm:prSet>
      <dgm:spPr/>
    </dgm:pt>
    <dgm:pt modelId="{92981105-F3D5-4747-9AF9-5C6512F842D7}" type="pres">
      <dgm:prSet presAssocID="{63F30111-ABDF-45A0-9191-1D16ACDF8B50}" presName="ellipse2" presStyleLbl="vennNode1" presStyleIdx="1" presStyleCnt="3" custScaleX="124030" custScaleY="121670" custLinFactNeighborX="21399" custLinFactNeighborY="13057">
        <dgm:presLayoutVars>
          <dgm:bulletEnabled val="1"/>
        </dgm:presLayoutVars>
      </dgm:prSet>
      <dgm:spPr/>
    </dgm:pt>
    <dgm:pt modelId="{F306C229-843C-490F-9B2E-F38CC41BB6DE}" type="pres">
      <dgm:prSet presAssocID="{63F30111-ABDF-45A0-9191-1D16ACDF8B50}" presName="ellipse3" presStyleLbl="vennNode1" presStyleIdx="2" presStyleCnt="3" custScaleX="125305" custScaleY="108335" custLinFactNeighborX="21518" custLinFactNeighborY="-3586">
        <dgm:presLayoutVars>
          <dgm:bulletEnabled val="1"/>
        </dgm:presLayoutVars>
      </dgm:prSet>
      <dgm:spPr/>
    </dgm:pt>
  </dgm:ptLst>
  <dgm:cxnLst>
    <dgm:cxn modelId="{CCD98E03-C20E-4B58-9D6F-175664389425}" srcId="{63F30111-ABDF-45A0-9191-1D16ACDF8B50}" destId="{61E81EDB-9261-4749-83BB-A0103DAEA958}" srcOrd="2" destOrd="0" parTransId="{B61CE045-9973-41B2-A6F5-7F3C489F9AEF}" sibTransId="{6BF17182-77BC-4C54-B1E2-B2F1A6876D2B}"/>
    <dgm:cxn modelId="{09C91067-CD61-4A2D-BC03-26B1064C665B}" type="presOf" srcId="{21619D5A-03FE-4F75-81FF-E80A006BB205}" destId="{64985F14-A8A9-42F4-AD66-FF9391167B2A}" srcOrd="0" destOrd="0" presId="urn:microsoft.com/office/officeart/2005/8/layout/rings+Icon"/>
    <dgm:cxn modelId="{F3C12969-077E-4422-A8CB-6F871625204B}" srcId="{63F30111-ABDF-45A0-9191-1D16ACDF8B50}" destId="{21619D5A-03FE-4F75-81FF-E80A006BB205}" srcOrd="0" destOrd="0" parTransId="{147F08D5-E853-483B-BE25-81DBBF954E78}" sibTransId="{6BCBCBC5-80A9-4DA4-BC22-3B2FD818C746}"/>
    <dgm:cxn modelId="{F59FE66C-0BF1-449D-995C-0CF24CFD5EB0}" srcId="{63F30111-ABDF-45A0-9191-1D16ACDF8B50}" destId="{B60129C3-B7C6-468E-AA99-FA7C2B6C7488}" srcOrd="1" destOrd="0" parTransId="{CF78AAD7-DCE4-4BB3-ACC6-ED5E59E07865}" sibTransId="{264F326D-C99D-4EE6-B2F6-261B10A99C1E}"/>
    <dgm:cxn modelId="{50487A78-F911-48A5-AB5F-E4CA17AAB9A7}" type="presOf" srcId="{61E81EDB-9261-4749-83BB-A0103DAEA958}" destId="{F306C229-843C-490F-9B2E-F38CC41BB6DE}" srcOrd="0" destOrd="0" presId="urn:microsoft.com/office/officeart/2005/8/layout/rings+Icon"/>
    <dgm:cxn modelId="{8F8F72C8-2F1B-4712-881C-FE1A561C405B}" type="presOf" srcId="{B60129C3-B7C6-468E-AA99-FA7C2B6C7488}" destId="{92981105-F3D5-4747-9AF9-5C6512F842D7}" srcOrd="0" destOrd="0" presId="urn:microsoft.com/office/officeart/2005/8/layout/rings+Icon"/>
    <dgm:cxn modelId="{2C014CEE-0425-4E49-BDAF-B95A76E937B7}" type="presOf" srcId="{63F30111-ABDF-45A0-9191-1D16ACDF8B50}" destId="{C3B5C386-8463-4516-BE14-887C65C99AF7}" srcOrd="0" destOrd="0" presId="urn:microsoft.com/office/officeart/2005/8/layout/rings+Icon"/>
    <dgm:cxn modelId="{5DB64C43-FE8C-407E-877E-7756508C1292}" type="presParOf" srcId="{C3B5C386-8463-4516-BE14-887C65C99AF7}" destId="{64985F14-A8A9-42F4-AD66-FF9391167B2A}" srcOrd="0" destOrd="0" presId="urn:microsoft.com/office/officeart/2005/8/layout/rings+Icon"/>
    <dgm:cxn modelId="{7539FC90-FCEE-4979-80B8-33E2794AA19D}" type="presParOf" srcId="{C3B5C386-8463-4516-BE14-887C65C99AF7}" destId="{92981105-F3D5-4747-9AF9-5C6512F842D7}" srcOrd="1" destOrd="0" presId="urn:microsoft.com/office/officeart/2005/8/layout/rings+Icon"/>
    <dgm:cxn modelId="{AFCC1E12-1ED5-418A-A179-923F531415A6}" type="presParOf" srcId="{C3B5C386-8463-4516-BE14-887C65C99AF7}" destId="{F306C229-843C-490F-9B2E-F38CC41BB6DE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9D9173-5F4C-4963-AB31-5D98D9798699}" type="doc">
      <dgm:prSet loTypeId="urn:microsoft.com/office/officeart/2005/8/layout/matrix1" loCatId="matrix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lt-LT"/>
        </a:p>
      </dgm:t>
    </dgm:pt>
    <dgm:pt modelId="{19A6DCBA-549D-4F8D-8226-E3FE0FD1497A}">
      <dgm:prSet phldrT="[Text]"/>
      <dgm:spPr/>
      <dgm:t>
        <a:bodyPr/>
        <a:lstStyle/>
        <a:p>
          <a:pPr algn="ctr"/>
          <a:r>
            <a:rPr lang="en-US" b="1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Eligibility of Costs – Key Conditions</a:t>
          </a:r>
          <a:endParaRPr lang="lt-LT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9A115C63-A948-4F8F-9639-723221959B59}" type="parTrans" cxnId="{2FFD0A32-568F-4FF7-9C8F-B24259FC1277}">
      <dgm:prSet/>
      <dgm:spPr/>
      <dgm:t>
        <a:bodyPr/>
        <a:lstStyle/>
        <a:p>
          <a:pPr algn="ctr"/>
          <a:endParaRPr lang="lt-LT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B79F2E8D-AC81-4A1F-BAF9-0321A4E9079A}" type="sibTrans" cxnId="{2FFD0A32-568F-4FF7-9C8F-B24259FC1277}">
      <dgm:prSet/>
      <dgm:spPr/>
      <dgm:t>
        <a:bodyPr/>
        <a:lstStyle/>
        <a:p>
          <a:pPr algn="ctr"/>
          <a:endParaRPr lang="lt-LT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5EBD8B44-5A5D-4F0E-AB1C-F613750B7153}">
      <dgm:prSet phldrT="[Text]"/>
      <dgm:spPr/>
      <dgm:t>
        <a:bodyPr/>
        <a:lstStyle/>
        <a:p>
          <a:pPr algn="ctr"/>
          <a:endParaRPr lang="en-US" noProof="0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algn="ctr"/>
          <a:r>
            <a:rPr lang="en-US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Costs must be necessary, reasonable, justified, and incurred during the action. </a:t>
          </a:r>
          <a:r>
            <a:rPr lang="en-US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Must be directly linked to scope and results of the project as described in application </a:t>
          </a:r>
          <a:endParaRPr lang="lt-LT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A92B6D20-88D7-4071-945E-379EBC5E4061}" type="parTrans" cxnId="{4C66268B-93F1-424B-A0D9-94E05A3444AF}">
      <dgm:prSet/>
      <dgm:spPr/>
      <dgm:t>
        <a:bodyPr/>
        <a:lstStyle/>
        <a:p>
          <a:pPr algn="ctr"/>
          <a:endParaRPr lang="lt-LT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636166F7-28E3-4DC3-B9F3-201B6E9A1D3B}" type="sibTrans" cxnId="{4C66268B-93F1-424B-A0D9-94E05A3444AF}">
      <dgm:prSet/>
      <dgm:spPr/>
      <dgm:t>
        <a:bodyPr/>
        <a:lstStyle/>
        <a:p>
          <a:pPr algn="ctr"/>
          <a:endParaRPr lang="lt-LT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E081F40B-EDD1-45F2-B7B7-69827C410376}">
      <dgm:prSet phldrT="[Text]"/>
      <dgm:spPr/>
      <dgm:t>
        <a:bodyPr/>
        <a:lstStyle/>
        <a:p>
          <a:pPr algn="ctr"/>
          <a:r>
            <a:rPr lang="en-US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Costs must comply with </a:t>
          </a:r>
          <a:r>
            <a:rPr lang="en-US" noProof="0" dirty="0" err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GfA</a:t>
          </a:r>
          <a:r>
            <a:rPr lang="en-US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and Contract’s General Conditions (see 2.1.4 </a:t>
          </a:r>
          <a:r>
            <a:rPr lang="en-US" noProof="0" dirty="0" err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GfA</a:t>
          </a:r>
          <a:r>
            <a:rPr lang="en-US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, Annex II “general conditions of Grant Contract)</a:t>
          </a:r>
          <a:endParaRPr lang="lt-LT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BAABD3A3-ABD3-488F-9CA9-FA3FB059D819}" type="parTrans" cxnId="{58FCCC29-9911-4062-9AAD-8EE17D5BEC65}">
      <dgm:prSet/>
      <dgm:spPr/>
      <dgm:t>
        <a:bodyPr/>
        <a:lstStyle/>
        <a:p>
          <a:pPr algn="ctr"/>
          <a:endParaRPr lang="lt-LT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C39DA4DC-9A5D-44DD-99FA-472998AE54AD}" type="sibTrans" cxnId="{58FCCC29-9911-4062-9AAD-8EE17D5BEC65}">
      <dgm:prSet/>
      <dgm:spPr/>
      <dgm:t>
        <a:bodyPr/>
        <a:lstStyle/>
        <a:p>
          <a:pPr algn="ctr"/>
          <a:endParaRPr lang="lt-LT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2A2AC67E-155B-4DE6-BC7E-A4534C445440}">
      <dgm:prSet phldrT="[Text]"/>
      <dgm:spPr/>
      <dgm:t>
        <a:bodyPr/>
        <a:lstStyle/>
        <a:p>
          <a:pPr algn="ctr"/>
          <a:r>
            <a:rPr lang="en-US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Must be supported by evidence (contracts, invoices, </a:t>
          </a:r>
          <a:r>
            <a:rPr lang="en-US" noProof="0" dirty="0" err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payslips</a:t>
          </a:r>
          <a:r>
            <a:rPr lang="en-US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)</a:t>
          </a:r>
          <a:endParaRPr lang="lt-LT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E824BF73-5A37-4519-A122-D148F6F97A4D}" type="parTrans" cxnId="{D1A47023-7469-4E6E-B00E-1C872B36DAFF}">
      <dgm:prSet/>
      <dgm:spPr/>
      <dgm:t>
        <a:bodyPr/>
        <a:lstStyle/>
        <a:p>
          <a:pPr algn="ctr"/>
          <a:endParaRPr lang="lt-LT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85F3617E-68C5-4118-937E-EDE998387D53}" type="sibTrans" cxnId="{D1A47023-7469-4E6E-B00E-1C872B36DAFF}">
      <dgm:prSet/>
      <dgm:spPr/>
      <dgm:t>
        <a:bodyPr/>
        <a:lstStyle/>
        <a:p>
          <a:pPr algn="ctr"/>
          <a:endParaRPr lang="lt-LT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21A8DFEE-17A2-40E4-B6BB-F9FB5A4C47CE}">
      <dgm:prSet phldrT="[Text]"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Must be incurred (in the amount it was paid)</a:t>
          </a:r>
          <a:endParaRPr lang="lt-LT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46F97B79-45DC-4BF0-8699-3A6D337B14B9}" type="parTrans" cxnId="{33BB0BED-DEA5-4893-BA0C-68687176F12B}">
      <dgm:prSet/>
      <dgm:spPr/>
      <dgm:t>
        <a:bodyPr/>
        <a:lstStyle/>
        <a:p>
          <a:pPr algn="ctr"/>
          <a:endParaRPr lang="lt-LT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9D7ACB01-E4BD-490E-8C8A-9461E42C87DF}" type="sibTrans" cxnId="{33BB0BED-DEA5-4893-BA0C-68687176F12B}">
      <dgm:prSet/>
      <dgm:spPr/>
      <dgm:t>
        <a:bodyPr/>
        <a:lstStyle/>
        <a:p>
          <a:pPr algn="ctr"/>
          <a:endParaRPr lang="lt-LT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245C2E79-35B5-4453-8A10-DC2B11F3BA4E}" type="pres">
      <dgm:prSet presAssocID="{F29D9173-5F4C-4963-AB31-5D98D979869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DF9E59A-712F-40B0-9732-1BBC39C79C7C}" type="pres">
      <dgm:prSet presAssocID="{F29D9173-5F4C-4963-AB31-5D98D9798699}" presName="matrix" presStyleCnt="0"/>
      <dgm:spPr/>
    </dgm:pt>
    <dgm:pt modelId="{DEB8ABF4-747A-4095-810A-77585F8FF00A}" type="pres">
      <dgm:prSet presAssocID="{F29D9173-5F4C-4963-AB31-5D98D9798699}" presName="tile1" presStyleLbl="node1" presStyleIdx="0" presStyleCnt="4"/>
      <dgm:spPr/>
    </dgm:pt>
    <dgm:pt modelId="{E795A0D2-09AF-43A9-82C2-7962F39AFBC8}" type="pres">
      <dgm:prSet presAssocID="{F29D9173-5F4C-4963-AB31-5D98D979869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F6601DB-7477-4A53-A093-FE9A8D815DDB}" type="pres">
      <dgm:prSet presAssocID="{F29D9173-5F4C-4963-AB31-5D98D9798699}" presName="tile2" presStyleLbl="node1" presStyleIdx="1" presStyleCnt="4" custLinFactNeighborX="1874"/>
      <dgm:spPr/>
    </dgm:pt>
    <dgm:pt modelId="{53F63368-337E-4A14-8EE0-389CA39BC0D7}" type="pres">
      <dgm:prSet presAssocID="{F29D9173-5F4C-4963-AB31-5D98D979869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FA2E992-4530-4FEB-8027-0F6D08233566}" type="pres">
      <dgm:prSet presAssocID="{F29D9173-5F4C-4963-AB31-5D98D9798699}" presName="tile3" presStyleLbl="node1" presStyleIdx="2" presStyleCnt="4"/>
      <dgm:spPr/>
    </dgm:pt>
    <dgm:pt modelId="{47672C3D-F81D-4D36-904D-E1761EDBDA5A}" type="pres">
      <dgm:prSet presAssocID="{F29D9173-5F4C-4963-AB31-5D98D979869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C5252E6-8B4E-4004-855C-77BDCAFD4477}" type="pres">
      <dgm:prSet presAssocID="{F29D9173-5F4C-4963-AB31-5D98D9798699}" presName="tile4" presStyleLbl="node1" presStyleIdx="3" presStyleCnt="4"/>
      <dgm:spPr/>
    </dgm:pt>
    <dgm:pt modelId="{F48EADD2-8D6D-4F44-98F4-BA4058A9B3B4}" type="pres">
      <dgm:prSet presAssocID="{F29D9173-5F4C-4963-AB31-5D98D979869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15905EE4-304F-48C4-A76B-5090F6D96E76}" type="pres">
      <dgm:prSet presAssocID="{F29D9173-5F4C-4963-AB31-5D98D9798699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BD47A70B-F5DA-4446-9B56-8955E9DE46D1}" type="presOf" srcId="{F29D9173-5F4C-4963-AB31-5D98D9798699}" destId="{245C2E79-35B5-4453-8A10-DC2B11F3BA4E}" srcOrd="0" destOrd="0" presId="urn:microsoft.com/office/officeart/2005/8/layout/matrix1"/>
    <dgm:cxn modelId="{D1A47023-7469-4E6E-B00E-1C872B36DAFF}" srcId="{19A6DCBA-549D-4F8D-8226-E3FE0FD1497A}" destId="{2A2AC67E-155B-4DE6-BC7E-A4534C445440}" srcOrd="2" destOrd="0" parTransId="{E824BF73-5A37-4519-A122-D148F6F97A4D}" sibTransId="{85F3617E-68C5-4118-937E-EDE998387D53}"/>
    <dgm:cxn modelId="{58FCCC29-9911-4062-9AAD-8EE17D5BEC65}" srcId="{19A6DCBA-549D-4F8D-8226-E3FE0FD1497A}" destId="{E081F40B-EDD1-45F2-B7B7-69827C410376}" srcOrd="1" destOrd="0" parTransId="{BAABD3A3-ABD3-488F-9CA9-FA3FB059D819}" sibTransId="{C39DA4DC-9A5D-44DD-99FA-472998AE54AD}"/>
    <dgm:cxn modelId="{2FFD0A32-568F-4FF7-9C8F-B24259FC1277}" srcId="{F29D9173-5F4C-4963-AB31-5D98D9798699}" destId="{19A6DCBA-549D-4F8D-8226-E3FE0FD1497A}" srcOrd="0" destOrd="0" parTransId="{9A115C63-A948-4F8F-9639-723221959B59}" sibTransId="{B79F2E8D-AC81-4A1F-BAF9-0321A4E9079A}"/>
    <dgm:cxn modelId="{DE16B85D-A8B9-4516-B07E-5C8282EBA2B5}" type="presOf" srcId="{E081F40B-EDD1-45F2-B7B7-69827C410376}" destId="{5F6601DB-7477-4A53-A093-FE9A8D815DDB}" srcOrd="0" destOrd="0" presId="urn:microsoft.com/office/officeart/2005/8/layout/matrix1"/>
    <dgm:cxn modelId="{11FC2B60-3AA0-4E48-88A3-48A21BF80D75}" type="presOf" srcId="{5EBD8B44-5A5D-4F0E-AB1C-F613750B7153}" destId="{E795A0D2-09AF-43A9-82C2-7962F39AFBC8}" srcOrd="1" destOrd="0" presId="urn:microsoft.com/office/officeart/2005/8/layout/matrix1"/>
    <dgm:cxn modelId="{4D703660-FFB2-419B-9D7D-A732EB32883F}" type="presOf" srcId="{2A2AC67E-155B-4DE6-BC7E-A4534C445440}" destId="{6FA2E992-4530-4FEB-8027-0F6D08233566}" srcOrd="0" destOrd="0" presId="urn:microsoft.com/office/officeart/2005/8/layout/matrix1"/>
    <dgm:cxn modelId="{5AF2746F-26D6-42E9-A13D-50A44254A03C}" type="presOf" srcId="{E081F40B-EDD1-45F2-B7B7-69827C410376}" destId="{53F63368-337E-4A14-8EE0-389CA39BC0D7}" srcOrd="1" destOrd="0" presId="urn:microsoft.com/office/officeart/2005/8/layout/matrix1"/>
    <dgm:cxn modelId="{4C66268B-93F1-424B-A0D9-94E05A3444AF}" srcId="{19A6DCBA-549D-4F8D-8226-E3FE0FD1497A}" destId="{5EBD8B44-5A5D-4F0E-AB1C-F613750B7153}" srcOrd="0" destOrd="0" parTransId="{A92B6D20-88D7-4071-945E-379EBC5E4061}" sibTransId="{636166F7-28E3-4DC3-B9F3-201B6E9A1D3B}"/>
    <dgm:cxn modelId="{AC7F4DB3-4C29-44FF-9EE4-585299428410}" type="presOf" srcId="{5EBD8B44-5A5D-4F0E-AB1C-F613750B7153}" destId="{DEB8ABF4-747A-4095-810A-77585F8FF00A}" srcOrd="0" destOrd="0" presId="urn:microsoft.com/office/officeart/2005/8/layout/matrix1"/>
    <dgm:cxn modelId="{ED7E2DD3-777E-4FB8-B47C-7F0EBA37A67F}" type="presOf" srcId="{19A6DCBA-549D-4F8D-8226-E3FE0FD1497A}" destId="{15905EE4-304F-48C4-A76B-5090F6D96E76}" srcOrd="0" destOrd="0" presId="urn:microsoft.com/office/officeart/2005/8/layout/matrix1"/>
    <dgm:cxn modelId="{0D1EA2E6-9D7E-4E2C-B9AA-3A4AD0621B3C}" type="presOf" srcId="{2A2AC67E-155B-4DE6-BC7E-A4534C445440}" destId="{47672C3D-F81D-4D36-904D-E1761EDBDA5A}" srcOrd="1" destOrd="0" presId="urn:microsoft.com/office/officeart/2005/8/layout/matrix1"/>
    <dgm:cxn modelId="{33BB0BED-DEA5-4893-BA0C-68687176F12B}" srcId="{19A6DCBA-549D-4F8D-8226-E3FE0FD1497A}" destId="{21A8DFEE-17A2-40E4-B6BB-F9FB5A4C47CE}" srcOrd="3" destOrd="0" parTransId="{46F97B79-45DC-4BF0-8699-3A6D337B14B9}" sibTransId="{9D7ACB01-E4BD-490E-8C8A-9461E42C87DF}"/>
    <dgm:cxn modelId="{D77716FC-140B-4147-A047-16C3CCFB11B5}" type="presOf" srcId="{21A8DFEE-17A2-40E4-B6BB-F9FB5A4C47CE}" destId="{F48EADD2-8D6D-4F44-98F4-BA4058A9B3B4}" srcOrd="1" destOrd="0" presId="urn:microsoft.com/office/officeart/2005/8/layout/matrix1"/>
    <dgm:cxn modelId="{6367A4FC-B053-41F7-8310-5912FCA80331}" type="presOf" srcId="{21A8DFEE-17A2-40E4-B6BB-F9FB5A4C47CE}" destId="{8C5252E6-8B4E-4004-855C-77BDCAFD4477}" srcOrd="0" destOrd="0" presId="urn:microsoft.com/office/officeart/2005/8/layout/matrix1"/>
    <dgm:cxn modelId="{B2FAD677-E13A-4AA6-8D61-BE854CEBB02A}" type="presParOf" srcId="{245C2E79-35B5-4453-8A10-DC2B11F3BA4E}" destId="{6DF9E59A-712F-40B0-9732-1BBC39C79C7C}" srcOrd="0" destOrd="0" presId="urn:microsoft.com/office/officeart/2005/8/layout/matrix1"/>
    <dgm:cxn modelId="{2979F907-B80F-4F1E-A757-859791FD3EBC}" type="presParOf" srcId="{6DF9E59A-712F-40B0-9732-1BBC39C79C7C}" destId="{DEB8ABF4-747A-4095-810A-77585F8FF00A}" srcOrd="0" destOrd="0" presId="urn:microsoft.com/office/officeart/2005/8/layout/matrix1"/>
    <dgm:cxn modelId="{0D8EB768-070C-4588-8645-F70880456BF1}" type="presParOf" srcId="{6DF9E59A-712F-40B0-9732-1BBC39C79C7C}" destId="{E795A0D2-09AF-43A9-82C2-7962F39AFBC8}" srcOrd="1" destOrd="0" presId="urn:microsoft.com/office/officeart/2005/8/layout/matrix1"/>
    <dgm:cxn modelId="{C5F5A852-DF14-4769-BA46-854F7F8E4F0B}" type="presParOf" srcId="{6DF9E59A-712F-40B0-9732-1BBC39C79C7C}" destId="{5F6601DB-7477-4A53-A093-FE9A8D815DDB}" srcOrd="2" destOrd="0" presId="urn:microsoft.com/office/officeart/2005/8/layout/matrix1"/>
    <dgm:cxn modelId="{4534F89C-E39A-4A47-89C3-132447F565E9}" type="presParOf" srcId="{6DF9E59A-712F-40B0-9732-1BBC39C79C7C}" destId="{53F63368-337E-4A14-8EE0-389CA39BC0D7}" srcOrd="3" destOrd="0" presId="urn:microsoft.com/office/officeart/2005/8/layout/matrix1"/>
    <dgm:cxn modelId="{C84C755B-6E88-4ED9-904E-DD7961E42642}" type="presParOf" srcId="{6DF9E59A-712F-40B0-9732-1BBC39C79C7C}" destId="{6FA2E992-4530-4FEB-8027-0F6D08233566}" srcOrd="4" destOrd="0" presId="urn:microsoft.com/office/officeart/2005/8/layout/matrix1"/>
    <dgm:cxn modelId="{F9BF1069-4ABD-4F67-97F0-578CA066846E}" type="presParOf" srcId="{6DF9E59A-712F-40B0-9732-1BBC39C79C7C}" destId="{47672C3D-F81D-4D36-904D-E1761EDBDA5A}" srcOrd="5" destOrd="0" presId="urn:microsoft.com/office/officeart/2005/8/layout/matrix1"/>
    <dgm:cxn modelId="{5C7157B5-F3CC-4545-B700-8A500C3FC253}" type="presParOf" srcId="{6DF9E59A-712F-40B0-9732-1BBC39C79C7C}" destId="{8C5252E6-8B4E-4004-855C-77BDCAFD4477}" srcOrd="6" destOrd="0" presId="urn:microsoft.com/office/officeart/2005/8/layout/matrix1"/>
    <dgm:cxn modelId="{A441DF22-09AD-474D-9415-544082AD44E3}" type="presParOf" srcId="{6DF9E59A-712F-40B0-9732-1BBC39C79C7C}" destId="{F48EADD2-8D6D-4F44-98F4-BA4058A9B3B4}" srcOrd="7" destOrd="0" presId="urn:microsoft.com/office/officeart/2005/8/layout/matrix1"/>
    <dgm:cxn modelId="{CAF6FE49-9F64-42F6-A6BA-E5508AA7EFAE}" type="presParOf" srcId="{245C2E79-35B5-4453-8A10-DC2B11F3BA4E}" destId="{15905EE4-304F-48C4-A76B-5090F6D96E7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B76516-7A4E-4A53-A206-311D00295421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7111EADE-FCF0-4BD7-89FD-53276BF74922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400" b="1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Eligible Direct Costs</a:t>
          </a:r>
        </a:p>
      </dgm:t>
    </dgm:pt>
    <dgm:pt modelId="{0C56B1D4-9D85-450F-B4EE-BB63E5BE5C7E}" type="parTrans" cxnId="{B82A66B1-9C45-4FD0-BB6B-5C74144A8D8B}">
      <dgm:prSet/>
      <dgm:spPr/>
      <dgm:t>
        <a:bodyPr/>
        <a:lstStyle/>
        <a:p>
          <a:endParaRPr lang="lt-LT"/>
        </a:p>
      </dgm:t>
    </dgm:pt>
    <dgm:pt modelId="{25977573-4272-4A16-9F7F-BBB517F7968A}" type="sibTrans" cxnId="{B82A66B1-9C45-4FD0-BB6B-5C74144A8D8B}">
      <dgm:prSet/>
      <dgm:spPr/>
      <dgm:t>
        <a:bodyPr/>
        <a:lstStyle/>
        <a:p>
          <a:endParaRPr lang="lt-LT"/>
        </a:p>
      </dgm:t>
    </dgm:pt>
    <dgm:pt modelId="{2E9267FB-A746-45D8-A904-4A2FBEBD7307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400" b="1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Ineligible Costs</a:t>
          </a:r>
        </a:p>
      </dgm:t>
    </dgm:pt>
    <dgm:pt modelId="{1AE4AB44-0A19-4757-B8C8-FDE3C7A9BE89}" type="parTrans" cxnId="{D0807B2E-8C87-4038-8C38-4527E863A629}">
      <dgm:prSet/>
      <dgm:spPr/>
      <dgm:t>
        <a:bodyPr/>
        <a:lstStyle/>
        <a:p>
          <a:endParaRPr lang="lt-LT"/>
        </a:p>
      </dgm:t>
    </dgm:pt>
    <dgm:pt modelId="{FA69C2F8-04F0-40D5-A476-4A9AAB118FDD}" type="sibTrans" cxnId="{D0807B2E-8C87-4038-8C38-4527E863A629}">
      <dgm:prSet/>
      <dgm:spPr/>
      <dgm:t>
        <a:bodyPr/>
        <a:lstStyle/>
        <a:p>
          <a:endParaRPr lang="lt-LT"/>
        </a:p>
      </dgm:t>
    </dgm:pt>
    <dgm:pt modelId="{3D878039-ADD8-4B76-A5A0-40410AC2174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Debts/interest, provisions for losses</a:t>
          </a:r>
          <a:endParaRPr lang="lt-LT" sz="20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21CD3688-3D74-4F68-9B4A-FBDDD43B310C}" type="parTrans" cxnId="{8BF3CA29-7490-412B-A208-ADA489CFF19D}">
      <dgm:prSet/>
      <dgm:spPr/>
      <dgm:t>
        <a:bodyPr/>
        <a:lstStyle/>
        <a:p>
          <a:endParaRPr lang="lt-LT"/>
        </a:p>
      </dgm:t>
    </dgm:pt>
    <dgm:pt modelId="{C0CECAF9-BBDC-4E56-AF23-F0BF72C0E4AC}" type="sibTrans" cxnId="{8BF3CA29-7490-412B-A208-ADA489CFF19D}">
      <dgm:prSet/>
      <dgm:spPr/>
      <dgm:t>
        <a:bodyPr/>
        <a:lstStyle/>
        <a:p>
          <a:endParaRPr lang="lt-LT"/>
        </a:p>
      </dgm:t>
    </dgm:pt>
    <dgm:pt modelId="{F8D2FAB1-A0EA-4B05-A70B-0E60E42B85B8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Project management &amp; admin staff eligible (can be employment or service contract)</a:t>
          </a:r>
        </a:p>
      </dgm:t>
    </dgm:pt>
    <dgm:pt modelId="{FF86CFF2-747B-47EC-AEF4-2F32C148F91E}" type="parTrans" cxnId="{07B8F838-7143-4025-89B6-EC09459A1A9E}">
      <dgm:prSet/>
      <dgm:spPr/>
      <dgm:t>
        <a:bodyPr/>
        <a:lstStyle/>
        <a:p>
          <a:endParaRPr lang="lt-LT"/>
        </a:p>
      </dgm:t>
    </dgm:pt>
    <dgm:pt modelId="{F08C17B2-427B-414A-A6F9-5B181EDC474F}" type="sibTrans" cxnId="{07B8F838-7143-4025-89B6-EC09459A1A9E}">
      <dgm:prSet/>
      <dgm:spPr/>
      <dgm:t>
        <a:bodyPr/>
        <a:lstStyle/>
        <a:p>
          <a:endParaRPr lang="lt-LT"/>
        </a:p>
      </dgm:t>
    </dgm:pt>
    <dgm:pt modelId="{B2D99D8E-CA53-424F-98DC-5ABD7A02735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External experts / service providers eligible </a:t>
          </a:r>
          <a:r>
            <a: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(can be employment or service contract)</a:t>
          </a:r>
          <a:endParaRPr lang="en-US" sz="2000" noProof="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B7A5822F-E292-4C8E-AA7C-C363236AB9DE}" type="parTrans" cxnId="{438504BB-E92F-4EF6-9651-D2805C5633FD}">
      <dgm:prSet/>
      <dgm:spPr/>
      <dgm:t>
        <a:bodyPr/>
        <a:lstStyle/>
        <a:p>
          <a:endParaRPr lang="lt-LT"/>
        </a:p>
      </dgm:t>
    </dgm:pt>
    <dgm:pt modelId="{6C3CC9BF-A3E9-4261-9C3F-8FD5E38C56F4}" type="sibTrans" cxnId="{438504BB-E92F-4EF6-9651-D2805C5633FD}">
      <dgm:prSet/>
      <dgm:spPr/>
      <dgm:t>
        <a:bodyPr/>
        <a:lstStyle/>
        <a:p>
          <a:endParaRPr lang="lt-LT"/>
        </a:p>
      </dgm:t>
    </dgm:pt>
    <dgm:pt modelId="{6DC73910-2764-4636-AB79-C7F6ED9E4A9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Travel &amp; per diem (primarily within the 6 Caribbean countries), per-diem per internal rules, not exceeding CE rates</a:t>
          </a:r>
        </a:p>
      </dgm:t>
    </dgm:pt>
    <dgm:pt modelId="{B4AC4AD6-9C60-4A59-9897-4E732C4707AB}" type="parTrans" cxnId="{08008975-FC53-4015-939F-EE75036DAA4F}">
      <dgm:prSet/>
      <dgm:spPr/>
      <dgm:t>
        <a:bodyPr/>
        <a:lstStyle/>
        <a:p>
          <a:endParaRPr lang="lt-LT"/>
        </a:p>
      </dgm:t>
    </dgm:pt>
    <dgm:pt modelId="{26D1DA99-FAD2-4FF8-BEF6-DC44A2D72253}" type="sibTrans" cxnId="{08008975-FC53-4015-939F-EE75036DAA4F}">
      <dgm:prSet/>
      <dgm:spPr/>
      <dgm:t>
        <a:bodyPr/>
        <a:lstStyle/>
        <a:p>
          <a:endParaRPr lang="lt-LT"/>
        </a:p>
      </dgm:t>
    </dgm:pt>
    <dgm:pt modelId="{CCED0746-2225-43DE-A5D1-431644097AD1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Events: workshops, trainings, seminars</a:t>
          </a:r>
        </a:p>
      </dgm:t>
    </dgm:pt>
    <dgm:pt modelId="{E10A9052-F8B8-4354-B690-C9970755889B}" type="parTrans" cxnId="{9E05A117-CCB0-468A-AEC7-6FDE9A302D74}">
      <dgm:prSet/>
      <dgm:spPr/>
      <dgm:t>
        <a:bodyPr/>
        <a:lstStyle/>
        <a:p>
          <a:endParaRPr lang="lt-LT"/>
        </a:p>
      </dgm:t>
    </dgm:pt>
    <dgm:pt modelId="{8A95E8B0-2100-43BA-9AFD-B88507ACD437}" type="sibTrans" cxnId="{9E05A117-CCB0-468A-AEC7-6FDE9A302D74}">
      <dgm:prSet/>
      <dgm:spPr/>
      <dgm:t>
        <a:bodyPr/>
        <a:lstStyle/>
        <a:p>
          <a:endParaRPr lang="lt-LT"/>
        </a:p>
      </dgm:t>
    </dgm:pt>
    <dgm:pt modelId="{AFF9D409-4607-4F36-B306-2477542D6162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Service contracts for project and contract needs</a:t>
          </a:r>
        </a:p>
      </dgm:t>
    </dgm:pt>
    <dgm:pt modelId="{650A7909-B304-48B1-8D9D-57E73CAB1512}" type="parTrans" cxnId="{418889D7-C7EB-4C27-9EC5-6D280AC1503B}">
      <dgm:prSet/>
      <dgm:spPr/>
      <dgm:t>
        <a:bodyPr/>
        <a:lstStyle/>
        <a:p>
          <a:endParaRPr lang="lt-LT"/>
        </a:p>
      </dgm:t>
    </dgm:pt>
    <dgm:pt modelId="{6183575F-B725-4F71-9DA2-F6F6C98B67BF}" type="sibTrans" cxnId="{418889D7-C7EB-4C27-9EC5-6D280AC1503B}">
      <dgm:prSet/>
      <dgm:spPr/>
      <dgm:t>
        <a:bodyPr/>
        <a:lstStyle/>
        <a:p>
          <a:endParaRPr lang="lt-LT"/>
        </a:p>
      </dgm:t>
    </dgm:pt>
    <dgm:pt modelId="{A2E8CEE9-00F3-4C24-B743-48D295603F9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Supporting costs: bank transfer fees, cost verification audit</a:t>
          </a:r>
        </a:p>
      </dgm:t>
    </dgm:pt>
    <dgm:pt modelId="{037DA619-53CE-4B55-8372-41918489BF68}" type="parTrans" cxnId="{3E7328D1-AD28-4ABF-A7DE-8BED4217E1FB}">
      <dgm:prSet/>
      <dgm:spPr/>
      <dgm:t>
        <a:bodyPr/>
        <a:lstStyle/>
        <a:p>
          <a:endParaRPr lang="lt-LT"/>
        </a:p>
      </dgm:t>
    </dgm:pt>
    <dgm:pt modelId="{2E3CC481-8559-49DD-AB94-3DAD2B62E1E1}" type="sibTrans" cxnId="{3E7328D1-AD28-4ABF-A7DE-8BED4217E1FB}">
      <dgm:prSet/>
      <dgm:spPr/>
      <dgm:t>
        <a:bodyPr/>
        <a:lstStyle/>
        <a:p>
          <a:endParaRPr lang="lt-LT"/>
        </a:p>
      </dgm:t>
    </dgm:pt>
    <dgm:pt modelId="{3E43583B-3F1C-41AE-95B9-B2857B87CC46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Equipment &amp; supplies (rent/purchase max 30% of total eligible costs)</a:t>
          </a:r>
        </a:p>
      </dgm:t>
    </dgm:pt>
    <dgm:pt modelId="{5B9E3D11-D28D-4B42-8DAA-6169836CC931}" type="parTrans" cxnId="{110828FF-7908-479F-BB8C-6C46C87AAB1F}">
      <dgm:prSet/>
      <dgm:spPr/>
      <dgm:t>
        <a:bodyPr/>
        <a:lstStyle/>
        <a:p>
          <a:endParaRPr lang="lt-LT"/>
        </a:p>
      </dgm:t>
    </dgm:pt>
    <dgm:pt modelId="{3DBF017F-36FB-43E9-A733-69FCB795B224}" type="sibTrans" cxnId="{110828FF-7908-479F-BB8C-6C46C87AAB1F}">
      <dgm:prSet/>
      <dgm:spPr/>
      <dgm:t>
        <a:bodyPr/>
        <a:lstStyle/>
        <a:p>
          <a:endParaRPr lang="lt-LT"/>
        </a:p>
      </dgm:t>
    </dgm:pt>
    <dgm:pt modelId="{5EEE1C71-79A6-471B-A127-D40429724F3F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Visibility costs, dissemination</a:t>
          </a:r>
        </a:p>
      </dgm:t>
    </dgm:pt>
    <dgm:pt modelId="{D605C129-A1E0-480B-A790-7572EBD8B843}" type="parTrans" cxnId="{8C9F649E-8FB5-40A1-9726-53B3DB3F2A76}">
      <dgm:prSet/>
      <dgm:spPr/>
      <dgm:t>
        <a:bodyPr/>
        <a:lstStyle/>
        <a:p>
          <a:endParaRPr lang="lt-LT"/>
        </a:p>
      </dgm:t>
    </dgm:pt>
    <dgm:pt modelId="{2BFF5BEA-AFEE-4667-AAD1-12C0AA76593D}" type="sibTrans" cxnId="{8C9F649E-8FB5-40A1-9726-53B3DB3F2A76}">
      <dgm:prSet/>
      <dgm:spPr/>
      <dgm:t>
        <a:bodyPr/>
        <a:lstStyle/>
        <a:p>
          <a:endParaRPr lang="lt-LT"/>
        </a:p>
      </dgm:t>
    </dgm:pt>
    <dgm:pt modelId="{3534AA19-EAFE-4B33-BD24-4898FADA61F9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Costs funded by other EU actions</a:t>
          </a:r>
        </a:p>
      </dgm:t>
    </dgm:pt>
    <dgm:pt modelId="{EFE792E0-9666-4458-ADB5-3198473DDADE}" type="parTrans" cxnId="{E609671C-4EEE-4C42-84E8-654BA6CE0305}">
      <dgm:prSet/>
      <dgm:spPr/>
      <dgm:t>
        <a:bodyPr/>
        <a:lstStyle/>
        <a:p>
          <a:endParaRPr lang="lt-LT"/>
        </a:p>
      </dgm:t>
    </dgm:pt>
    <dgm:pt modelId="{8B82F349-CF96-488E-ACB9-8FECA3806508}" type="sibTrans" cxnId="{E609671C-4EEE-4C42-84E8-654BA6CE0305}">
      <dgm:prSet/>
      <dgm:spPr/>
      <dgm:t>
        <a:bodyPr/>
        <a:lstStyle/>
        <a:p>
          <a:endParaRPr lang="lt-LT"/>
        </a:p>
      </dgm:t>
    </dgm:pt>
    <dgm:pt modelId="{BBE71BE3-1D48-4537-A5AA-E06817026EE9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Purchase of land or buildings </a:t>
          </a:r>
        </a:p>
      </dgm:t>
    </dgm:pt>
    <dgm:pt modelId="{C746F9D7-00B0-4452-80DC-8EBF0C375373}" type="parTrans" cxnId="{34DBBF4A-27D6-46C3-B688-087642DE4478}">
      <dgm:prSet/>
      <dgm:spPr/>
      <dgm:t>
        <a:bodyPr/>
        <a:lstStyle/>
        <a:p>
          <a:endParaRPr lang="lt-LT"/>
        </a:p>
      </dgm:t>
    </dgm:pt>
    <dgm:pt modelId="{2E088BE9-3F53-4D79-8CD0-E7ECABA74372}" type="sibTrans" cxnId="{34DBBF4A-27D6-46C3-B688-087642DE4478}">
      <dgm:prSet/>
      <dgm:spPr/>
      <dgm:t>
        <a:bodyPr/>
        <a:lstStyle/>
        <a:p>
          <a:endParaRPr lang="lt-LT"/>
        </a:p>
      </dgm:t>
    </dgm:pt>
    <dgm:pt modelId="{9A3C2C44-AAFC-4F68-B8E2-CDD3B0921BE4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Currency exchange losses</a:t>
          </a:r>
        </a:p>
      </dgm:t>
    </dgm:pt>
    <dgm:pt modelId="{CB72111D-7372-4FA1-887B-FB75AF2ED491}" type="parTrans" cxnId="{47FE8105-6A7F-4853-94F3-F1B19BD28E1E}">
      <dgm:prSet/>
      <dgm:spPr/>
      <dgm:t>
        <a:bodyPr/>
        <a:lstStyle/>
        <a:p>
          <a:endParaRPr lang="lt-LT"/>
        </a:p>
      </dgm:t>
    </dgm:pt>
    <dgm:pt modelId="{1ABBA40A-3E5B-402F-AA25-64037CDED0E0}" type="sibTrans" cxnId="{47FE8105-6A7F-4853-94F3-F1B19BD28E1E}">
      <dgm:prSet/>
      <dgm:spPr/>
      <dgm:t>
        <a:bodyPr/>
        <a:lstStyle/>
        <a:p>
          <a:endParaRPr lang="lt-LT"/>
        </a:p>
      </dgm:t>
    </dgm:pt>
    <dgm:pt modelId="{65C295AE-ECAB-4E4A-9A69-5FB8D9AA5EF7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VAT</a:t>
          </a:r>
        </a:p>
      </dgm:t>
    </dgm:pt>
    <dgm:pt modelId="{A21B312D-5475-4B3E-B195-63DBB74DCD9E}" type="parTrans" cxnId="{ECB311F0-59F1-4C86-8DE0-10873913410F}">
      <dgm:prSet/>
      <dgm:spPr/>
      <dgm:t>
        <a:bodyPr/>
        <a:lstStyle/>
        <a:p>
          <a:endParaRPr lang="lt-LT"/>
        </a:p>
      </dgm:t>
    </dgm:pt>
    <dgm:pt modelId="{8C910117-AE56-44D5-A218-3F9B0E092A9E}" type="sibTrans" cxnId="{ECB311F0-59F1-4C86-8DE0-10873913410F}">
      <dgm:prSet/>
      <dgm:spPr/>
      <dgm:t>
        <a:bodyPr/>
        <a:lstStyle/>
        <a:p>
          <a:endParaRPr lang="lt-LT"/>
        </a:p>
      </dgm:t>
    </dgm:pt>
    <dgm:pt modelId="{D985993E-DB66-4E69-9E85-5A0DDD09CC24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Direct funding (transfer</a:t>
          </a:r>
          <a:r>
            <a:rPr lang="lt-LT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s, </a:t>
          </a:r>
          <a:r>
            <a:rPr lang="lt-LT" sz="2000" noProof="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cash</a:t>
          </a:r>
          <a:r>
            <a:rPr lang="lt-LT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lt-LT" sz="2000" noProof="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rewards</a:t>
          </a:r>
          <a:r>
            <a:rPr lang="lt-LT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) to 3rd parties</a:t>
          </a:r>
          <a:r>
            <a:rPr lang="lt-LT" sz="2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. </a:t>
          </a:r>
          <a:endParaRPr lang="en-US" sz="2200" noProof="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9461FACC-CD5F-4939-82C9-FDC38740F3A7}" type="parTrans" cxnId="{83A29518-F4FC-4445-AD47-960EF9354DB3}">
      <dgm:prSet/>
      <dgm:spPr/>
      <dgm:t>
        <a:bodyPr/>
        <a:lstStyle/>
        <a:p>
          <a:endParaRPr lang="lt-LT"/>
        </a:p>
      </dgm:t>
    </dgm:pt>
    <dgm:pt modelId="{F72BF319-D2B3-4D90-B5DB-13C2A8B8A2D3}" type="sibTrans" cxnId="{83A29518-F4FC-4445-AD47-960EF9354DB3}">
      <dgm:prSet/>
      <dgm:spPr/>
      <dgm:t>
        <a:bodyPr/>
        <a:lstStyle/>
        <a:p>
          <a:endParaRPr lang="lt-LT"/>
        </a:p>
      </dgm:t>
    </dgm:pt>
    <dgm:pt modelId="{2298E899-62AB-4230-9E46-FFF949E04EB4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Staff costs: salaries + social charges (no bonuses)</a:t>
          </a:r>
          <a:endParaRPr lang="lt-LT" sz="20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E6199940-74F3-4445-8627-12DEBB7C4709}" type="parTrans" cxnId="{2CC40FE5-33DD-4D24-8E8D-188FCE663451}">
      <dgm:prSet/>
      <dgm:spPr/>
      <dgm:t>
        <a:bodyPr/>
        <a:lstStyle/>
        <a:p>
          <a:endParaRPr lang="lt-LT"/>
        </a:p>
      </dgm:t>
    </dgm:pt>
    <dgm:pt modelId="{01385F04-FA8C-400D-9289-6EB16E9F23C7}" type="sibTrans" cxnId="{2CC40FE5-33DD-4D24-8E8D-188FCE663451}">
      <dgm:prSet/>
      <dgm:spPr/>
      <dgm:t>
        <a:bodyPr/>
        <a:lstStyle/>
        <a:p>
          <a:endParaRPr lang="lt-LT"/>
        </a:p>
      </dgm:t>
    </dgm:pt>
    <dgm:pt modelId="{215E8D1B-6184-40B1-8110-58BDAC03A525}" type="pres">
      <dgm:prSet presAssocID="{A8B76516-7A4E-4A53-A206-311D00295421}" presName="linear" presStyleCnt="0">
        <dgm:presLayoutVars>
          <dgm:dir/>
          <dgm:resizeHandles val="exact"/>
        </dgm:presLayoutVars>
      </dgm:prSet>
      <dgm:spPr/>
    </dgm:pt>
    <dgm:pt modelId="{73375880-A111-4F9F-A883-3A76C13EAB8A}" type="pres">
      <dgm:prSet presAssocID="{7111EADE-FCF0-4BD7-89FD-53276BF74922}" presName="comp" presStyleCnt="0"/>
      <dgm:spPr/>
    </dgm:pt>
    <dgm:pt modelId="{8AD27B01-04B7-4808-AD6D-F91312570330}" type="pres">
      <dgm:prSet presAssocID="{7111EADE-FCF0-4BD7-89FD-53276BF74922}" presName="box" presStyleLbl="node1" presStyleIdx="0" presStyleCnt="2" custScaleY="77735" custLinFactNeighborX="1062" custLinFactNeighborY="4525"/>
      <dgm:spPr/>
    </dgm:pt>
    <dgm:pt modelId="{E1EBA85D-21D8-4F1E-80ED-CA4B5AA34590}" type="pres">
      <dgm:prSet presAssocID="{7111EADE-FCF0-4BD7-89FD-53276BF74922}" presName="img" presStyleLbl="fgImgPlace1" presStyleIdx="0" presStyleCnt="2" custScaleX="42298" custScaleY="68118" custLinFactNeighborX="-29204" custLinFactNeighborY="-2132"/>
      <dgm:spPr>
        <a:noFill/>
        <a:ln>
          <a:noFill/>
        </a:ln>
      </dgm:spPr>
    </dgm:pt>
    <dgm:pt modelId="{6DCC594D-731A-40AF-9F2F-EFAEE70B3A23}" type="pres">
      <dgm:prSet presAssocID="{7111EADE-FCF0-4BD7-89FD-53276BF74922}" presName="text" presStyleLbl="node1" presStyleIdx="0" presStyleCnt="2">
        <dgm:presLayoutVars>
          <dgm:bulletEnabled val="1"/>
        </dgm:presLayoutVars>
      </dgm:prSet>
      <dgm:spPr/>
    </dgm:pt>
    <dgm:pt modelId="{E432FFF9-A08A-4320-94AE-6A37DDB213EE}" type="pres">
      <dgm:prSet presAssocID="{25977573-4272-4A16-9F7F-BBB517F7968A}" presName="spacer" presStyleCnt="0"/>
      <dgm:spPr/>
    </dgm:pt>
    <dgm:pt modelId="{3FAC0463-B9F9-48C8-A5AA-6A4B61C954AD}" type="pres">
      <dgm:prSet presAssocID="{2E9267FB-A746-45D8-A904-4A2FBEBD7307}" presName="comp" presStyleCnt="0"/>
      <dgm:spPr/>
    </dgm:pt>
    <dgm:pt modelId="{B656727A-F160-4643-8C1C-923E5DD1E5B4}" type="pres">
      <dgm:prSet presAssocID="{2E9267FB-A746-45D8-A904-4A2FBEBD7307}" presName="box" presStyleLbl="node1" presStyleIdx="1" presStyleCnt="2" custScaleY="41434" custLinFactNeighborY="-2349"/>
      <dgm:spPr/>
    </dgm:pt>
    <dgm:pt modelId="{4BB8556B-B351-4077-BD59-E718CF36B853}" type="pres">
      <dgm:prSet presAssocID="{2E9267FB-A746-45D8-A904-4A2FBEBD7307}" presName="img" presStyleLbl="fgImgPlace1" presStyleIdx="1" presStyleCnt="2" custScaleX="50316" custScaleY="56602" custLinFactNeighborX="-30796" custLinFactNeighborY="-533"/>
      <dgm:spPr>
        <a:noFill/>
        <a:ln>
          <a:noFill/>
        </a:ln>
      </dgm:spPr>
    </dgm:pt>
    <dgm:pt modelId="{3C2FC7F1-09DC-4B81-B5F0-8F54160555B0}" type="pres">
      <dgm:prSet presAssocID="{2E9267FB-A746-45D8-A904-4A2FBEBD7307}" presName="text" presStyleLbl="node1" presStyleIdx="1" presStyleCnt="2">
        <dgm:presLayoutVars>
          <dgm:bulletEnabled val="1"/>
        </dgm:presLayoutVars>
      </dgm:prSet>
      <dgm:spPr/>
    </dgm:pt>
  </dgm:ptLst>
  <dgm:cxnLst>
    <dgm:cxn modelId="{18E9A503-7125-4455-9E15-BCAA49C95E9E}" type="presOf" srcId="{3E43583B-3F1C-41AE-95B9-B2857B87CC46}" destId="{6DCC594D-731A-40AF-9F2F-EFAEE70B3A23}" srcOrd="1" destOrd="8" presId="urn:microsoft.com/office/officeart/2005/8/layout/vList4"/>
    <dgm:cxn modelId="{47FE8105-6A7F-4853-94F3-F1B19BD28E1E}" srcId="{2E9267FB-A746-45D8-A904-4A2FBEBD7307}" destId="{9A3C2C44-AAFC-4F68-B8E2-CDD3B0921BE4}" srcOrd="3" destOrd="0" parTransId="{CB72111D-7372-4FA1-887B-FB75AF2ED491}" sibTransId="{1ABBA40A-3E5B-402F-AA25-64037CDED0E0}"/>
    <dgm:cxn modelId="{26431206-B53C-4908-8AC3-B8FB56A16B07}" type="presOf" srcId="{BBE71BE3-1D48-4537-A5AA-E06817026EE9}" destId="{B656727A-F160-4643-8C1C-923E5DD1E5B4}" srcOrd="0" destOrd="3" presId="urn:microsoft.com/office/officeart/2005/8/layout/vList4"/>
    <dgm:cxn modelId="{FA60580C-FDC5-4A3A-83DC-76E79251BDD0}" type="presOf" srcId="{B2D99D8E-CA53-424F-98DC-5ABD7A02735C}" destId="{6DCC594D-731A-40AF-9F2F-EFAEE70B3A23}" srcOrd="1" destOrd="3" presId="urn:microsoft.com/office/officeart/2005/8/layout/vList4"/>
    <dgm:cxn modelId="{715E5013-5E74-4B91-9B44-844713C6407B}" type="presOf" srcId="{6DC73910-2764-4636-AB79-C7F6ED9E4A9C}" destId="{8AD27B01-04B7-4808-AD6D-F91312570330}" srcOrd="0" destOrd="4" presId="urn:microsoft.com/office/officeart/2005/8/layout/vList4"/>
    <dgm:cxn modelId="{1F18CA13-865A-4DC4-8AE9-15A555117102}" type="presOf" srcId="{9A3C2C44-AAFC-4F68-B8E2-CDD3B0921BE4}" destId="{B656727A-F160-4643-8C1C-923E5DD1E5B4}" srcOrd="0" destOrd="4" presId="urn:microsoft.com/office/officeart/2005/8/layout/vList4"/>
    <dgm:cxn modelId="{9E05A117-CCB0-468A-AEC7-6FDE9A302D74}" srcId="{7111EADE-FCF0-4BD7-89FD-53276BF74922}" destId="{CCED0746-2225-43DE-A5D1-431644097AD1}" srcOrd="4" destOrd="0" parTransId="{E10A9052-F8B8-4354-B690-C9970755889B}" sibTransId="{8A95E8B0-2100-43BA-9AFD-B88507ACD437}"/>
    <dgm:cxn modelId="{83A29518-F4FC-4445-AD47-960EF9354DB3}" srcId="{2E9267FB-A746-45D8-A904-4A2FBEBD7307}" destId="{D985993E-DB66-4E69-9E85-5A0DDD09CC24}" srcOrd="5" destOrd="0" parTransId="{9461FACC-CD5F-4939-82C9-FDC38740F3A7}" sibTransId="{F72BF319-D2B3-4D90-B5DB-13C2A8B8A2D3}"/>
    <dgm:cxn modelId="{E609671C-4EEE-4C42-84E8-654BA6CE0305}" srcId="{2E9267FB-A746-45D8-A904-4A2FBEBD7307}" destId="{3534AA19-EAFE-4B33-BD24-4898FADA61F9}" srcOrd="1" destOrd="0" parTransId="{EFE792E0-9666-4458-ADB5-3198473DDADE}" sibTransId="{8B82F349-CF96-488E-ACB9-8FECA3806508}"/>
    <dgm:cxn modelId="{9FC2E626-7428-4B17-BD47-02240E3BF733}" type="presOf" srcId="{A2E8CEE9-00F3-4C24-B743-48D295603F9C}" destId="{6DCC594D-731A-40AF-9F2F-EFAEE70B3A23}" srcOrd="1" destOrd="7" presId="urn:microsoft.com/office/officeart/2005/8/layout/vList4"/>
    <dgm:cxn modelId="{8BF3CA29-7490-412B-A208-ADA489CFF19D}" srcId="{2E9267FB-A746-45D8-A904-4A2FBEBD7307}" destId="{3D878039-ADD8-4B76-A5A0-40410AC21749}" srcOrd="0" destOrd="0" parTransId="{21CD3688-3D74-4F68-9B4A-FBDDD43B310C}" sibTransId="{C0CECAF9-BBDC-4E56-AF23-F0BF72C0E4AC}"/>
    <dgm:cxn modelId="{20390D2D-13E7-4263-873B-60C4EC1EC8E9}" type="presOf" srcId="{BBE71BE3-1D48-4537-A5AA-E06817026EE9}" destId="{3C2FC7F1-09DC-4B81-B5F0-8F54160555B0}" srcOrd="1" destOrd="3" presId="urn:microsoft.com/office/officeart/2005/8/layout/vList4"/>
    <dgm:cxn modelId="{D0807B2E-8C87-4038-8C38-4527E863A629}" srcId="{A8B76516-7A4E-4A53-A206-311D00295421}" destId="{2E9267FB-A746-45D8-A904-4A2FBEBD7307}" srcOrd="1" destOrd="0" parTransId="{1AE4AB44-0A19-4757-B8C8-FDE3C7A9BE89}" sibTransId="{FA69C2F8-04F0-40D5-A476-4A9AAB118FDD}"/>
    <dgm:cxn modelId="{81F8C935-DAF8-456F-91B6-2A7408B843CE}" type="presOf" srcId="{A2E8CEE9-00F3-4C24-B743-48D295603F9C}" destId="{8AD27B01-04B7-4808-AD6D-F91312570330}" srcOrd="0" destOrd="7" presId="urn:microsoft.com/office/officeart/2005/8/layout/vList4"/>
    <dgm:cxn modelId="{C0ECA337-A210-4B2E-B9D7-6F6EB971A403}" type="presOf" srcId="{7111EADE-FCF0-4BD7-89FD-53276BF74922}" destId="{6DCC594D-731A-40AF-9F2F-EFAEE70B3A23}" srcOrd="1" destOrd="0" presId="urn:microsoft.com/office/officeart/2005/8/layout/vList4"/>
    <dgm:cxn modelId="{9C04F438-6155-4106-AEC4-2F85F2014484}" type="presOf" srcId="{3E43583B-3F1C-41AE-95B9-B2857B87CC46}" destId="{8AD27B01-04B7-4808-AD6D-F91312570330}" srcOrd="0" destOrd="8" presId="urn:microsoft.com/office/officeart/2005/8/layout/vList4"/>
    <dgm:cxn modelId="{07B8F838-7143-4025-89B6-EC09459A1A9E}" srcId="{7111EADE-FCF0-4BD7-89FD-53276BF74922}" destId="{F8D2FAB1-A0EA-4B05-A70B-0E60E42B85B8}" srcOrd="1" destOrd="0" parTransId="{FF86CFF2-747B-47EC-AEF4-2F32C148F91E}" sibTransId="{F08C17B2-427B-414A-A6F9-5B181EDC474F}"/>
    <dgm:cxn modelId="{FCECE13D-7F19-4E13-BF1F-7ED323BD2115}" type="presOf" srcId="{B2D99D8E-CA53-424F-98DC-5ABD7A02735C}" destId="{8AD27B01-04B7-4808-AD6D-F91312570330}" srcOrd="0" destOrd="3" presId="urn:microsoft.com/office/officeart/2005/8/layout/vList4"/>
    <dgm:cxn modelId="{FC02FF40-EEF2-4DEC-A461-3DBFC1C16DD2}" type="presOf" srcId="{65C295AE-ECAB-4E4A-9A69-5FB8D9AA5EF7}" destId="{3C2FC7F1-09DC-4B81-B5F0-8F54160555B0}" srcOrd="1" destOrd="5" presId="urn:microsoft.com/office/officeart/2005/8/layout/vList4"/>
    <dgm:cxn modelId="{17D75E5D-2809-47DA-89FD-CA11E65BAD3C}" type="presOf" srcId="{F8D2FAB1-A0EA-4B05-A70B-0E60E42B85B8}" destId="{6DCC594D-731A-40AF-9F2F-EFAEE70B3A23}" srcOrd="1" destOrd="2" presId="urn:microsoft.com/office/officeart/2005/8/layout/vList4"/>
    <dgm:cxn modelId="{E3F88A5D-1312-421E-ABFC-C915A1AECA37}" type="presOf" srcId="{6DC73910-2764-4636-AB79-C7F6ED9E4A9C}" destId="{6DCC594D-731A-40AF-9F2F-EFAEE70B3A23}" srcOrd="1" destOrd="4" presId="urn:microsoft.com/office/officeart/2005/8/layout/vList4"/>
    <dgm:cxn modelId="{30051C47-C7C2-4337-BB1D-B7CDB3F12B96}" type="presOf" srcId="{9A3C2C44-AAFC-4F68-B8E2-CDD3B0921BE4}" destId="{3C2FC7F1-09DC-4B81-B5F0-8F54160555B0}" srcOrd="1" destOrd="4" presId="urn:microsoft.com/office/officeart/2005/8/layout/vList4"/>
    <dgm:cxn modelId="{E9B51168-A4DE-414E-89B4-57851589BBCC}" type="presOf" srcId="{5EEE1C71-79A6-471B-A127-D40429724F3F}" destId="{8AD27B01-04B7-4808-AD6D-F91312570330}" srcOrd="0" destOrd="9" presId="urn:microsoft.com/office/officeart/2005/8/layout/vList4"/>
    <dgm:cxn modelId="{40E1906A-CE42-40DA-AA69-6E7A73823E65}" type="presOf" srcId="{2298E899-62AB-4230-9E46-FFF949E04EB4}" destId="{8AD27B01-04B7-4808-AD6D-F91312570330}" srcOrd="0" destOrd="1" presId="urn:microsoft.com/office/officeart/2005/8/layout/vList4"/>
    <dgm:cxn modelId="{34DBBF4A-27D6-46C3-B688-087642DE4478}" srcId="{2E9267FB-A746-45D8-A904-4A2FBEBD7307}" destId="{BBE71BE3-1D48-4537-A5AA-E06817026EE9}" srcOrd="2" destOrd="0" parTransId="{C746F9D7-00B0-4452-80DC-8EBF0C375373}" sibTransId="{2E088BE9-3F53-4D79-8CD0-E7ECABA74372}"/>
    <dgm:cxn modelId="{0F7C3A6E-CE98-4B2D-9E5A-31CE0CC7DA5A}" type="presOf" srcId="{AFF9D409-4607-4F36-B306-2477542D6162}" destId="{6DCC594D-731A-40AF-9F2F-EFAEE70B3A23}" srcOrd="1" destOrd="6" presId="urn:microsoft.com/office/officeart/2005/8/layout/vList4"/>
    <dgm:cxn modelId="{80A7186F-5AF7-479C-8174-DD3A1DA483B5}" type="presOf" srcId="{5EEE1C71-79A6-471B-A127-D40429724F3F}" destId="{6DCC594D-731A-40AF-9F2F-EFAEE70B3A23}" srcOrd="1" destOrd="9" presId="urn:microsoft.com/office/officeart/2005/8/layout/vList4"/>
    <dgm:cxn modelId="{DF0DBD73-C1B3-4D1B-8F79-E4A172EE275A}" type="presOf" srcId="{3D878039-ADD8-4B76-A5A0-40410AC21749}" destId="{B656727A-F160-4643-8C1C-923E5DD1E5B4}" srcOrd="0" destOrd="1" presId="urn:microsoft.com/office/officeart/2005/8/layout/vList4"/>
    <dgm:cxn modelId="{F4509E54-4DB7-4EAF-B61D-89B28C9E2E92}" type="presOf" srcId="{3534AA19-EAFE-4B33-BD24-4898FADA61F9}" destId="{B656727A-F160-4643-8C1C-923E5DD1E5B4}" srcOrd="0" destOrd="2" presId="urn:microsoft.com/office/officeart/2005/8/layout/vList4"/>
    <dgm:cxn modelId="{08008975-FC53-4015-939F-EE75036DAA4F}" srcId="{7111EADE-FCF0-4BD7-89FD-53276BF74922}" destId="{6DC73910-2764-4636-AB79-C7F6ED9E4A9C}" srcOrd="3" destOrd="0" parTransId="{B4AC4AD6-9C60-4A59-9897-4E732C4707AB}" sibTransId="{26D1DA99-FAD2-4FF8-BEF6-DC44A2D72253}"/>
    <dgm:cxn modelId="{78592C56-B643-4179-81F9-EA930150A45E}" type="presOf" srcId="{7111EADE-FCF0-4BD7-89FD-53276BF74922}" destId="{8AD27B01-04B7-4808-AD6D-F91312570330}" srcOrd="0" destOrd="0" presId="urn:microsoft.com/office/officeart/2005/8/layout/vList4"/>
    <dgm:cxn modelId="{37AE5F80-9A9D-4A9B-B900-1B5EC97BD389}" type="presOf" srcId="{D985993E-DB66-4E69-9E85-5A0DDD09CC24}" destId="{3C2FC7F1-09DC-4B81-B5F0-8F54160555B0}" srcOrd="1" destOrd="6" presId="urn:microsoft.com/office/officeart/2005/8/layout/vList4"/>
    <dgm:cxn modelId="{4EFDC791-04CF-4916-9CB1-9E9DA53CC560}" type="presOf" srcId="{AFF9D409-4607-4F36-B306-2477542D6162}" destId="{8AD27B01-04B7-4808-AD6D-F91312570330}" srcOrd="0" destOrd="6" presId="urn:microsoft.com/office/officeart/2005/8/layout/vList4"/>
    <dgm:cxn modelId="{2C2AB693-8EEB-4D11-864D-42695171371B}" type="presOf" srcId="{CCED0746-2225-43DE-A5D1-431644097AD1}" destId="{6DCC594D-731A-40AF-9F2F-EFAEE70B3A23}" srcOrd="1" destOrd="5" presId="urn:microsoft.com/office/officeart/2005/8/layout/vList4"/>
    <dgm:cxn modelId="{8C9F649E-8FB5-40A1-9726-53B3DB3F2A76}" srcId="{7111EADE-FCF0-4BD7-89FD-53276BF74922}" destId="{5EEE1C71-79A6-471B-A127-D40429724F3F}" srcOrd="8" destOrd="0" parTransId="{D605C129-A1E0-480B-A790-7572EBD8B843}" sibTransId="{2BFF5BEA-AFEE-4667-AAD1-12C0AA76593D}"/>
    <dgm:cxn modelId="{C5CA81A5-D65F-4691-9052-B8B64D7A3528}" type="presOf" srcId="{2E9267FB-A746-45D8-A904-4A2FBEBD7307}" destId="{3C2FC7F1-09DC-4B81-B5F0-8F54160555B0}" srcOrd="1" destOrd="0" presId="urn:microsoft.com/office/officeart/2005/8/layout/vList4"/>
    <dgm:cxn modelId="{B82A66B1-9C45-4FD0-BB6B-5C74144A8D8B}" srcId="{A8B76516-7A4E-4A53-A206-311D00295421}" destId="{7111EADE-FCF0-4BD7-89FD-53276BF74922}" srcOrd="0" destOrd="0" parTransId="{0C56B1D4-9D85-450F-B4EE-BB63E5BE5C7E}" sibTransId="{25977573-4272-4A16-9F7F-BBB517F7968A}"/>
    <dgm:cxn modelId="{5BFBBEB9-8E87-4B20-933E-D949C716746B}" type="presOf" srcId="{3D878039-ADD8-4B76-A5A0-40410AC21749}" destId="{3C2FC7F1-09DC-4B81-B5F0-8F54160555B0}" srcOrd="1" destOrd="1" presId="urn:microsoft.com/office/officeart/2005/8/layout/vList4"/>
    <dgm:cxn modelId="{438504BB-E92F-4EF6-9651-D2805C5633FD}" srcId="{7111EADE-FCF0-4BD7-89FD-53276BF74922}" destId="{B2D99D8E-CA53-424F-98DC-5ABD7A02735C}" srcOrd="2" destOrd="0" parTransId="{B7A5822F-E292-4C8E-AA7C-C363236AB9DE}" sibTransId="{6C3CC9BF-A3E9-4261-9C3F-8FD5E38C56F4}"/>
    <dgm:cxn modelId="{F736F7C3-D92A-4398-BD53-59101314C339}" type="presOf" srcId="{D985993E-DB66-4E69-9E85-5A0DDD09CC24}" destId="{B656727A-F160-4643-8C1C-923E5DD1E5B4}" srcOrd="0" destOrd="6" presId="urn:microsoft.com/office/officeart/2005/8/layout/vList4"/>
    <dgm:cxn modelId="{084709CC-A3B2-47F2-B060-8EA4F6441169}" type="presOf" srcId="{A8B76516-7A4E-4A53-A206-311D00295421}" destId="{215E8D1B-6184-40B1-8110-58BDAC03A525}" srcOrd="0" destOrd="0" presId="urn:microsoft.com/office/officeart/2005/8/layout/vList4"/>
    <dgm:cxn modelId="{3E7328D1-AD28-4ABF-A7DE-8BED4217E1FB}" srcId="{7111EADE-FCF0-4BD7-89FD-53276BF74922}" destId="{A2E8CEE9-00F3-4C24-B743-48D295603F9C}" srcOrd="6" destOrd="0" parTransId="{037DA619-53CE-4B55-8372-41918489BF68}" sibTransId="{2E3CC481-8559-49DD-AB94-3DAD2B62E1E1}"/>
    <dgm:cxn modelId="{2D2168D5-8ADF-4A90-8496-B218DD12BAE9}" type="presOf" srcId="{2298E899-62AB-4230-9E46-FFF949E04EB4}" destId="{6DCC594D-731A-40AF-9F2F-EFAEE70B3A23}" srcOrd="1" destOrd="1" presId="urn:microsoft.com/office/officeart/2005/8/layout/vList4"/>
    <dgm:cxn modelId="{418889D7-C7EB-4C27-9EC5-6D280AC1503B}" srcId="{7111EADE-FCF0-4BD7-89FD-53276BF74922}" destId="{AFF9D409-4607-4F36-B306-2477542D6162}" srcOrd="5" destOrd="0" parTransId="{650A7909-B304-48B1-8D9D-57E73CAB1512}" sibTransId="{6183575F-B725-4F71-9DA2-F6F6C98B67BF}"/>
    <dgm:cxn modelId="{2CC40FE5-33DD-4D24-8E8D-188FCE663451}" srcId="{7111EADE-FCF0-4BD7-89FD-53276BF74922}" destId="{2298E899-62AB-4230-9E46-FFF949E04EB4}" srcOrd="0" destOrd="0" parTransId="{E6199940-74F3-4445-8627-12DEBB7C4709}" sibTransId="{01385F04-FA8C-400D-9289-6EB16E9F23C7}"/>
    <dgm:cxn modelId="{696405E7-4999-4510-B89E-F124720242F3}" type="presOf" srcId="{3534AA19-EAFE-4B33-BD24-4898FADA61F9}" destId="{3C2FC7F1-09DC-4B81-B5F0-8F54160555B0}" srcOrd="1" destOrd="2" presId="urn:microsoft.com/office/officeart/2005/8/layout/vList4"/>
    <dgm:cxn modelId="{CD43D8EA-DA7C-490F-B921-82175CD1DA31}" type="presOf" srcId="{F8D2FAB1-A0EA-4B05-A70B-0E60E42B85B8}" destId="{8AD27B01-04B7-4808-AD6D-F91312570330}" srcOrd="0" destOrd="2" presId="urn:microsoft.com/office/officeart/2005/8/layout/vList4"/>
    <dgm:cxn modelId="{ECB311F0-59F1-4C86-8DE0-10873913410F}" srcId="{2E9267FB-A746-45D8-A904-4A2FBEBD7307}" destId="{65C295AE-ECAB-4E4A-9A69-5FB8D9AA5EF7}" srcOrd="4" destOrd="0" parTransId="{A21B312D-5475-4B3E-B195-63DBB74DCD9E}" sibTransId="{8C910117-AE56-44D5-A218-3F9B0E092A9E}"/>
    <dgm:cxn modelId="{10EA86F3-EEBB-4C9E-AF80-7BFCDF30B2A2}" type="presOf" srcId="{CCED0746-2225-43DE-A5D1-431644097AD1}" destId="{8AD27B01-04B7-4808-AD6D-F91312570330}" srcOrd="0" destOrd="5" presId="urn:microsoft.com/office/officeart/2005/8/layout/vList4"/>
    <dgm:cxn modelId="{2B3986FE-28D6-4519-A48F-740DB16B3504}" type="presOf" srcId="{65C295AE-ECAB-4E4A-9A69-5FB8D9AA5EF7}" destId="{B656727A-F160-4643-8C1C-923E5DD1E5B4}" srcOrd="0" destOrd="5" presId="urn:microsoft.com/office/officeart/2005/8/layout/vList4"/>
    <dgm:cxn modelId="{15A5E9FE-8664-44ED-AE0C-85CA6F4EAE66}" type="presOf" srcId="{2E9267FB-A746-45D8-A904-4A2FBEBD7307}" destId="{B656727A-F160-4643-8C1C-923E5DD1E5B4}" srcOrd="0" destOrd="0" presId="urn:microsoft.com/office/officeart/2005/8/layout/vList4"/>
    <dgm:cxn modelId="{110828FF-7908-479F-BB8C-6C46C87AAB1F}" srcId="{7111EADE-FCF0-4BD7-89FD-53276BF74922}" destId="{3E43583B-3F1C-41AE-95B9-B2857B87CC46}" srcOrd="7" destOrd="0" parTransId="{5B9E3D11-D28D-4B42-8DAA-6169836CC931}" sibTransId="{3DBF017F-36FB-43E9-A733-69FCB795B224}"/>
    <dgm:cxn modelId="{77DA94C9-93C9-4B49-A82B-553F92D7F9F9}" type="presParOf" srcId="{215E8D1B-6184-40B1-8110-58BDAC03A525}" destId="{73375880-A111-4F9F-A883-3A76C13EAB8A}" srcOrd="0" destOrd="0" presId="urn:microsoft.com/office/officeart/2005/8/layout/vList4"/>
    <dgm:cxn modelId="{8F476766-E476-4133-97A5-E9FAAAC54023}" type="presParOf" srcId="{73375880-A111-4F9F-A883-3A76C13EAB8A}" destId="{8AD27B01-04B7-4808-AD6D-F91312570330}" srcOrd="0" destOrd="0" presId="urn:microsoft.com/office/officeart/2005/8/layout/vList4"/>
    <dgm:cxn modelId="{22F62E5F-CA9F-4D4A-BCED-23A7557ED718}" type="presParOf" srcId="{73375880-A111-4F9F-A883-3A76C13EAB8A}" destId="{E1EBA85D-21D8-4F1E-80ED-CA4B5AA34590}" srcOrd="1" destOrd="0" presId="urn:microsoft.com/office/officeart/2005/8/layout/vList4"/>
    <dgm:cxn modelId="{8703C41A-6DEE-4A65-BAAB-7739C1E9C4C4}" type="presParOf" srcId="{73375880-A111-4F9F-A883-3A76C13EAB8A}" destId="{6DCC594D-731A-40AF-9F2F-EFAEE70B3A23}" srcOrd="2" destOrd="0" presId="urn:microsoft.com/office/officeart/2005/8/layout/vList4"/>
    <dgm:cxn modelId="{AA8977A5-F9AC-4667-BDA8-57427CA52C9A}" type="presParOf" srcId="{215E8D1B-6184-40B1-8110-58BDAC03A525}" destId="{E432FFF9-A08A-4320-94AE-6A37DDB213EE}" srcOrd="1" destOrd="0" presId="urn:microsoft.com/office/officeart/2005/8/layout/vList4"/>
    <dgm:cxn modelId="{3F1292D0-8428-4064-908E-E4B45551B540}" type="presParOf" srcId="{215E8D1B-6184-40B1-8110-58BDAC03A525}" destId="{3FAC0463-B9F9-48C8-A5AA-6A4B61C954AD}" srcOrd="2" destOrd="0" presId="urn:microsoft.com/office/officeart/2005/8/layout/vList4"/>
    <dgm:cxn modelId="{B7BF65BB-A01E-434E-9417-998F685DF609}" type="presParOf" srcId="{3FAC0463-B9F9-48C8-A5AA-6A4B61C954AD}" destId="{B656727A-F160-4643-8C1C-923E5DD1E5B4}" srcOrd="0" destOrd="0" presId="urn:microsoft.com/office/officeart/2005/8/layout/vList4"/>
    <dgm:cxn modelId="{500AAA44-559E-426D-8304-1532D1A27F9F}" type="presParOf" srcId="{3FAC0463-B9F9-48C8-A5AA-6A4B61C954AD}" destId="{4BB8556B-B351-4077-BD59-E718CF36B853}" srcOrd="1" destOrd="0" presId="urn:microsoft.com/office/officeart/2005/8/layout/vList4"/>
    <dgm:cxn modelId="{96E0BFFF-1196-42CB-B5A1-C267EBF42FEF}" type="presParOf" srcId="{3FAC0463-B9F9-48C8-A5AA-6A4B61C954AD}" destId="{3C2FC7F1-09DC-4B81-B5F0-8F54160555B0}" srcOrd="2" destOrd="0" presId="urn:microsoft.com/office/officeart/2005/8/layout/vList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85F14-A8A9-42F4-AD66-FF9391167B2A}">
      <dsp:nvSpPr>
        <dsp:cNvPr id="0" name=""/>
        <dsp:cNvSpPr/>
      </dsp:nvSpPr>
      <dsp:spPr>
        <a:xfrm>
          <a:off x="3082261" y="-209529"/>
          <a:ext cx="3275082" cy="289368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Overall objective</a:t>
          </a:r>
          <a:endParaRPr lang="lt-LT" sz="2900" kern="1200" dirty="0"/>
        </a:p>
      </dsp:txBody>
      <dsp:txXfrm>
        <a:off x="3561886" y="214242"/>
        <a:ext cx="2315832" cy="2046144"/>
      </dsp:txXfrm>
    </dsp:sp>
    <dsp:sp modelId="{92981105-F3D5-4747-9AF9-5C6512F842D7}">
      <dsp:nvSpPr>
        <dsp:cNvPr id="0" name=""/>
        <dsp:cNvSpPr/>
      </dsp:nvSpPr>
      <dsp:spPr>
        <a:xfrm>
          <a:off x="4650983" y="1382364"/>
          <a:ext cx="3212404" cy="315123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Specific Objective(s) (outcomes)</a:t>
          </a:r>
          <a:endParaRPr lang="lt-LT" sz="2800" kern="1200" dirty="0"/>
        </a:p>
      </dsp:txBody>
      <dsp:txXfrm>
        <a:off x="5121429" y="1843852"/>
        <a:ext cx="2271512" cy="2228258"/>
      </dsp:txXfrm>
    </dsp:sp>
    <dsp:sp modelId="{F306C229-843C-490F-9B2E-F38CC41BB6DE}">
      <dsp:nvSpPr>
        <dsp:cNvPr id="0" name=""/>
        <dsp:cNvSpPr/>
      </dsp:nvSpPr>
      <dsp:spPr>
        <a:xfrm>
          <a:off x="5969084" y="-172324"/>
          <a:ext cx="3245427" cy="280586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Outputs (Deliverables)</a:t>
          </a:r>
          <a:endParaRPr lang="lt-LT" sz="2800" kern="1200" dirty="0"/>
        </a:p>
      </dsp:txBody>
      <dsp:txXfrm>
        <a:off x="6444366" y="238585"/>
        <a:ext cx="2294863" cy="19840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8ABF4-747A-4095-810A-77585F8FF00A}">
      <dsp:nvSpPr>
        <dsp:cNvPr id="0" name=""/>
        <dsp:cNvSpPr/>
      </dsp:nvSpPr>
      <dsp:spPr>
        <a:xfrm rot="16200000">
          <a:off x="1019432" y="-1019432"/>
          <a:ext cx="3237470" cy="5276334"/>
        </a:xfrm>
        <a:prstGeom prst="round1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noProof="0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Costs must be necessary, reasonable, justified, and incurred during the action. </a:t>
          </a:r>
          <a:r>
            <a:rPr lang="en-US" sz="23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Must be directly linked to scope and results of the project as described in application </a:t>
          </a:r>
          <a:endParaRPr lang="lt-LT" sz="2300" kern="1200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 rot="5400000">
        <a:off x="0" y="0"/>
        <a:ext cx="5276334" cy="2428102"/>
      </dsp:txXfrm>
    </dsp:sp>
    <dsp:sp modelId="{5F6601DB-7477-4A53-A093-FE9A8D815DDB}">
      <dsp:nvSpPr>
        <dsp:cNvPr id="0" name=""/>
        <dsp:cNvSpPr/>
      </dsp:nvSpPr>
      <dsp:spPr>
        <a:xfrm>
          <a:off x="5276334" y="0"/>
          <a:ext cx="5276334" cy="3237470"/>
        </a:xfrm>
        <a:prstGeom prst="round1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Costs must comply with </a:t>
          </a:r>
          <a:r>
            <a:rPr lang="en-US" sz="2300" kern="1200" noProof="0" dirty="0" err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GfA</a:t>
          </a:r>
          <a:r>
            <a:rPr lang="en-US" sz="2300" kern="1200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and Contract’s General Conditions (see 2.1.4 </a:t>
          </a:r>
          <a:r>
            <a:rPr lang="en-US" sz="2300" kern="1200" noProof="0" dirty="0" err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GfA</a:t>
          </a:r>
          <a:r>
            <a:rPr lang="en-US" sz="2300" kern="1200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, Annex II “general conditions of Grant Contract)</a:t>
          </a:r>
          <a:endParaRPr lang="lt-LT" sz="2300" kern="1200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5276334" y="0"/>
        <a:ext cx="5276334" cy="2428102"/>
      </dsp:txXfrm>
    </dsp:sp>
    <dsp:sp modelId="{6FA2E992-4530-4FEB-8027-0F6D08233566}">
      <dsp:nvSpPr>
        <dsp:cNvPr id="0" name=""/>
        <dsp:cNvSpPr/>
      </dsp:nvSpPr>
      <dsp:spPr>
        <a:xfrm rot="10800000">
          <a:off x="0" y="3237470"/>
          <a:ext cx="5276334" cy="3237470"/>
        </a:xfrm>
        <a:prstGeom prst="round1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Must be supported by evidence (contracts, invoices, </a:t>
          </a:r>
          <a:r>
            <a:rPr lang="en-US" sz="2300" kern="1200" noProof="0" dirty="0" err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payslips</a:t>
          </a:r>
          <a:r>
            <a:rPr lang="en-US" sz="2300" kern="1200" noProof="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)</a:t>
          </a:r>
          <a:endParaRPr lang="lt-LT" sz="2300" kern="1200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 rot="10800000">
        <a:off x="0" y="4046838"/>
        <a:ext cx="5276334" cy="2428102"/>
      </dsp:txXfrm>
    </dsp:sp>
    <dsp:sp modelId="{8C5252E6-8B4E-4004-855C-77BDCAFD4477}">
      <dsp:nvSpPr>
        <dsp:cNvPr id="0" name=""/>
        <dsp:cNvSpPr/>
      </dsp:nvSpPr>
      <dsp:spPr>
        <a:xfrm rot="5400000">
          <a:off x="6295767" y="2218038"/>
          <a:ext cx="3237470" cy="5276334"/>
        </a:xfrm>
        <a:prstGeom prst="round1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Must be incurred (in the amount it was paid)</a:t>
          </a:r>
          <a:endParaRPr lang="lt-LT" sz="2300" kern="1200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 rot="-5400000">
        <a:off x="5276335" y="4046838"/>
        <a:ext cx="5276334" cy="2428102"/>
      </dsp:txXfrm>
    </dsp:sp>
    <dsp:sp modelId="{15905EE4-304F-48C4-A76B-5090F6D96E76}">
      <dsp:nvSpPr>
        <dsp:cNvPr id="0" name=""/>
        <dsp:cNvSpPr/>
      </dsp:nvSpPr>
      <dsp:spPr>
        <a:xfrm>
          <a:off x="3693434" y="2428102"/>
          <a:ext cx="3165801" cy="1618735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Eligibility of Costs – Key Conditions</a:t>
          </a:r>
          <a:endParaRPr lang="lt-LT" sz="2300" kern="1200" dirty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772454" y="2507122"/>
        <a:ext cx="3007761" cy="14606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27B01-04B7-4808-AD6D-F91312570330}">
      <dsp:nvSpPr>
        <dsp:cNvPr id="0" name=""/>
        <dsp:cNvSpPr/>
      </dsp:nvSpPr>
      <dsp:spPr>
        <a:xfrm>
          <a:off x="0" y="268571"/>
          <a:ext cx="12776887" cy="4613787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Eligible Direct Costs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Staff costs: salaries + social charges (no bonuses)</a:t>
          </a:r>
          <a:endParaRPr lang="lt-LT" sz="20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Project management &amp; admin staff eligible (can be employment or service contract)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External experts / service providers eligible </a:t>
          </a:r>
          <a:r>
            <a:rPr lang="en-US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(can be employment or service contract)</a:t>
          </a:r>
          <a:endParaRPr lang="en-US" sz="2000" kern="1200" noProof="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Travel &amp; per diem (primarily within the 6 Caribbean countries), per-diem per internal rules, not exceeding CE rates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Events: workshops, trainings, seminars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Service contracts for project and contract needs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Supporting costs: bank transfer fees, cost verification audit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Equipment &amp; supplies (rent/purchase max 30% of total eligible costs)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Visibility costs, dissemination</a:t>
          </a:r>
        </a:p>
      </dsp:txBody>
      <dsp:txXfrm>
        <a:off x="3148905" y="268571"/>
        <a:ext cx="9627981" cy="4613787"/>
      </dsp:txXfrm>
    </dsp:sp>
    <dsp:sp modelId="{E1EBA85D-21D8-4F1E-80ED-CA4B5AA34590}">
      <dsp:nvSpPr>
        <dsp:cNvPr id="0" name=""/>
        <dsp:cNvSpPr/>
      </dsp:nvSpPr>
      <dsp:spPr>
        <a:xfrm>
          <a:off x="584507" y="588464"/>
          <a:ext cx="1080873" cy="3234393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56727A-F160-4643-8C1C-923E5DD1E5B4}">
      <dsp:nvSpPr>
        <dsp:cNvPr id="0" name=""/>
        <dsp:cNvSpPr/>
      </dsp:nvSpPr>
      <dsp:spPr>
        <a:xfrm>
          <a:off x="0" y="5182077"/>
          <a:ext cx="12776887" cy="245922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Ineligible Costs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Debts/interest, provisions for losses</a:t>
          </a:r>
          <a:endParaRPr lang="lt-LT" sz="20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Costs funded by other EU actions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Purchase of land or buildings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Currency exchange losses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VAT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Direct funding (transfer</a:t>
          </a:r>
          <a:r>
            <a:rPr lang="lt-LT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s, </a:t>
          </a:r>
          <a:r>
            <a:rPr lang="lt-LT" sz="2000" kern="1200" noProof="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cash</a:t>
          </a:r>
          <a:r>
            <a:rPr lang="lt-LT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</a:t>
          </a:r>
          <a:r>
            <a:rPr lang="lt-LT" sz="2000" kern="1200" noProof="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rewards</a:t>
          </a:r>
          <a:r>
            <a:rPr lang="lt-LT" sz="20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) to 3rd parties</a:t>
          </a:r>
          <a:r>
            <a:rPr lang="lt-LT" sz="2200" kern="12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. </a:t>
          </a:r>
          <a:endParaRPr lang="en-US" sz="2200" kern="1200" noProof="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148905" y="5182077"/>
        <a:ext cx="9627981" cy="2459222"/>
      </dsp:txXfrm>
    </dsp:sp>
    <dsp:sp modelId="{4BB8556B-B351-4077-BD59-E718CF36B853}">
      <dsp:nvSpPr>
        <dsp:cNvPr id="0" name=""/>
        <dsp:cNvSpPr/>
      </dsp:nvSpPr>
      <dsp:spPr>
        <a:xfrm>
          <a:off x="441380" y="5182006"/>
          <a:ext cx="1285763" cy="2687588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9878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976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14094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59703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34470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r>
              <a:rPr lang="en-US" sz="1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look at the logical framework from different perspectives.</a:t>
            </a:r>
          </a:p>
          <a:p>
            <a:r>
              <a:rPr lang="en-US" sz="1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Approaches could be:</a:t>
            </a:r>
          </a:p>
          <a:p>
            <a:endParaRPr lang="en-US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Top-down</a:t>
            </a:r>
            <a:r>
              <a:rPr lang="lt-LT" sz="1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t-LT" sz="1200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approach</a:t>
            </a:r>
            <a:r>
              <a:rPr lang="lt-LT" sz="1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b="1" dirty="0"/>
              <a:t>Overall objective / Impact</a:t>
            </a:r>
            <a:r>
              <a:rPr lang="lt-LT" b="1" dirty="0"/>
              <a:t> - </a:t>
            </a:r>
            <a:r>
              <a:rPr lang="en-US" dirty="0"/>
              <a:t>We start with the big, long-term change we want to contribute to.</a:t>
            </a:r>
            <a:endParaRPr lang="lt-LT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b="1" dirty="0"/>
              <a:t>Specific objective / Outcome</a:t>
            </a:r>
            <a:r>
              <a:rPr lang="lt-LT" b="1" dirty="0"/>
              <a:t> - </a:t>
            </a:r>
            <a:r>
              <a:rPr lang="en-US" dirty="0"/>
              <a:t>We narrow this big goal into a concrete change our project can realistically achieve</a:t>
            </a:r>
            <a:r>
              <a:rPr lang="lt-LT" dirty="0"/>
              <a:t>. </a:t>
            </a:r>
          </a:p>
          <a:p>
            <a:r>
              <a:rPr lang="en-US" b="1" dirty="0"/>
              <a:t>Outputs</a:t>
            </a:r>
            <a:r>
              <a:rPr lang="lt-LT" b="1" dirty="0"/>
              <a:t> - </a:t>
            </a:r>
            <a:r>
              <a:rPr lang="en-US" dirty="0"/>
              <a:t>We define what we must deliver so that this outcome can happen (concentrating on the activities).</a:t>
            </a:r>
            <a:endParaRPr lang="lt-LT" dirty="0"/>
          </a:p>
          <a:p>
            <a:endParaRPr lang="en-US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</a:t>
            </a:r>
          </a:p>
          <a:p>
            <a:endParaRPr lang="en-US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Bottom-up approach:</a:t>
            </a:r>
          </a:p>
          <a:p>
            <a:r>
              <a:rPr lang="en-US" b="0" dirty="0"/>
              <a:t>If we do the </a:t>
            </a:r>
            <a:r>
              <a:rPr lang="en-US" b="1" dirty="0"/>
              <a:t>activities</a:t>
            </a:r>
            <a:r>
              <a:rPr lang="en-US" dirty="0"/>
              <a:t>, </a:t>
            </a:r>
            <a:r>
              <a:rPr lang="en-US" b="0" dirty="0"/>
              <a:t>we produce the </a:t>
            </a:r>
            <a:r>
              <a:rPr lang="en-US" b="1" dirty="0"/>
              <a:t>outputs</a:t>
            </a:r>
            <a:r>
              <a:rPr lang="en-US" dirty="0"/>
              <a:t> (sessions and events).</a:t>
            </a:r>
          </a:p>
          <a:p>
            <a:r>
              <a:rPr lang="en-US" b="0" dirty="0"/>
              <a:t>If we have these </a:t>
            </a:r>
            <a:r>
              <a:rPr lang="en-US" b="1" dirty="0"/>
              <a:t>outputs</a:t>
            </a:r>
            <a:r>
              <a:rPr lang="en-US" dirty="0"/>
              <a:t>, we can reach the </a:t>
            </a:r>
            <a:r>
              <a:rPr lang="en-US" b="1" dirty="0"/>
              <a:t>outcome</a:t>
            </a:r>
            <a:r>
              <a:rPr lang="en-US" dirty="0"/>
              <a:t> (children can </a:t>
            </a:r>
            <a:r>
              <a:rPr lang="en-US" b="0" dirty="0"/>
              <a:t>change their </a:t>
            </a:r>
            <a:r>
              <a:rPr lang="en-US" b="0" dirty="0" err="1"/>
              <a:t>behaviour</a:t>
            </a:r>
            <a:r>
              <a:rPr lang="en-US" b="0" dirty="0"/>
              <a:t>).</a:t>
            </a:r>
          </a:p>
          <a:p>
            <a:r>
              <a:rPr lang="en-US" b="0" dirty="0"/>
              <a:t>If this change in </a:t>
            </a:r>
            <a:r>
              <a:rPr lang="en-US" b="0" dirty="0" err="1"/>
              <a:t>behaviour</a:t>
            </a:r>
            <a:r>
              <a:rPr lang="en-US" b="0" dirty="0"/>
              <a:t> happens on a </a:t>
            </a:r>
            <a:r>
              <a:rPr lang="en-US" b="1" dirty="0"/>
              <a:t>large scale</a:t>
            </a:r>
            <a:r>
              <a:rPr lang="en-US" dirty="0"/>
              <a:t>, it </a:t>
            </a:r>
            <a:r>
              <a:rPr lang="en-US" b="1" dirty="0"/>
              <a:t>contributes to the long-term goal</a:t>
            </a:r>
            <a:r>
              <a:rPr lang="en-US" dirty="0"/>
              <a:t> of better healthy food consumption (impact).</a:t>
            </a:r>
            <a:endParaRPr lang="lt-LT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lt-LT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01210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26595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729309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F6C4E-1B89-DFC3-DCE2-44E4005B3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91E6D8-2C2A-1545-A728-77E8E24BB1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C75A88-207C-FF98-842E-7A288A499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CE445-7D5D-03A7-0F78-AF1AD9C390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822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419995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69242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86658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94493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A218E-F432-C65F-8804-DBEDF5A65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4468B0-9734-39CD-9B83-FA4E5F950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DB085B-ADCB-1139-3B70-00986CAF5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E4575-33D8-A9F5-1A8B-B47958BE14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550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53DA-ECF8-4CAB-2B4C-6338FFD99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510DB4-0D7B-7B6E-C794-4408BE9D9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88FF76-B8FC-5D83-AE96-D3CC8755A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8C93C-0BD8-00FE-2F05-30B1A63E60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7788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04515-B631-851B-DD35-00B4AE0CC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B26D05-7335-047C-E81A-B43CB3F5E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BD680B-AB8D-42E0-1D5B-1C00883380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104E7A-041C-5E22-CE55-065DE70F6C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047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C2CAE-F8BC-62D0-BF13-3F3A30D25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85172D-305D-C93F-5DB8-3DE7D2924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F37371-681A-DF4B-0DE8-77FDAA564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23A35-1252-F8E1-25B1-CED18C8095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846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D671C-C189-05E3-DD08-2D45F40E4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B59624-EFC6-2ADA-23A9-27E1F8D66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20D138-DAE8-935D-E03B-8BF96F2E1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EF5CB-2F49-A627-34E6-C3EA621B8A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110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9F111-704D-01EF-9219-4A5AC42E8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1B598B-0EA9-3B12-7434-1A02469F30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F73FDF-467A-141E-C238-2E32466AF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12D4B-FE74-FAF2-43D0-8C12A05652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2571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CA896-52F8-AA98-BEF7-4AB90CDAF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5036A3-D889-79DE-A587-DFF952B88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534C6D-A6C8-58D8-B2D3-592841B309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66621-BBD3-BAE7-0A77-8E24BB2A4D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820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F9F78-6E1C-2B6A-B335-3BE927224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0FA65-C514-7946-464D-805355DF1A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74EB14-8B5B-C7DA-5406-BDD0B64D2E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33E6F-3727-5F17-3BE7-6F8EB52B76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965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1066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1411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015618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184098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50081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2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png"/><Relationship Id="rId9" Type="http://schemas.microsoft.com/office/2007/relationships/diagramDrawing" Target="../diagrams/drawing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2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6.png"/><Relationship Id="rId9" Type="http://schemas.microsoft.com/office/2007/relationships/diagramDrawing" Target="../diagrams/drawin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hyperlink" Target="https://international-partnerships.ec.europa.eu/document/download/167fc5d8-015b-4a51-85b1-266891fbcc21_en?filename=per-diem-rates-20241108_en.pdf" TargetMode="Externa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hyperlink" Target="http://www.cpva.lt/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12.png"/><Relationship Id="rId9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2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31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sv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svg"/><Relationship Id="rId4" Type="http://schemas.openxmlformats.org/officeDocument/2006/relationships/image" Target="../media/image6.png"/><Relationship Id="rId9" Type="http://schemas.openxmlformats.org/officeDocument/2006/relationships/image" Target="../media/image48.png"/><Relationship Id="rId14" Type="http://schemas.openxmlformats.org/officeDocument/2006/relationships/hyperlink" Target="https://cpva.lt/en/calls-for-proposals/social-protection-and-nutrition-for-sustainable-agri-food-systems-in-the-caribbean-eucan-facility-nourishing-futures-together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mailto:e.vaitekunaite@cpva.lt" TargetMode="External"/><Relationship Id="rId3" Type="http://schemas.openxmlformats.org/officeDocument/2006/relationships/image" Target="../media/image5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5181" y="409421"/>
            <a:ext cx="7676442" cy="31131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150"/>
              </a:lnSpc>
              <a:buNone/>
            </a:pPr>
            <a:r>
              <a:rPr lang="en-US" sz="6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Nourishing Futures Together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802342" y="3206696"/>
            <a:ext cx="670560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EUCaN</a:t>
            </a:r>
            <a:r>
              <a:rPr lang="en-US" sz="35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Call for Proposals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802342" y="390400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Social Protection and Nutrition for Sustainable Agri-Food Systems in the Caribbean</a:t>
            </a:r>
            <a:endParaRPr lang="en-US" sz="1750" dirty="0"/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2225BCB-8FF5-6B54-112F-F2BD0F9B1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348016"/>
            <a:ext cx="1484665" cy="891812"/>
          </a:xfrm>
          <a:prstGeom prst="rect">
            <a:avLst/>
          </a:prstGeom>
        </p:spPr>
      </p:pic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7BB31A5C-1AF2-1DED-66A0-8C4AA20CB6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35" y="6491876"/>
            <a:ext cx="2782260" cy="61985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4D63983-BB8E-2A97-0265-96FBA9F26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924" y="7684596"/>
            <a:ext cx="1248818" cy="45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D5F48760-BB2A-8613-BFD7-445B5EE823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4179" y="7278825"/>
            <a:ext cx="1787126" cy="942223"/>
          </a:xfrm>
          <a:prstGeom prst="rect">
            <a:avLst/>
          </a:prstGeom>
        </p:spPr>
      </p:pic>
      <p:pic>
        <p:nvPicPr>
          <p:cNvPr id="12" name="Picture 11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6D3B3E77-DDA7-6ACD-C94A-5A0D8AC9065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8365" b="3881"/>
          <a:stretch>
            <a:fillRect/>
          </a:stretch>
        </p:blipFill>
        <p:spPr>
          <a:xfrm>
            <a:off x="7084337" y="-299598"/>
            <a:ext cx="2651767" cy="26025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A72817-FCBC-D0EB-94A2-672C0AEDF1F9}"/>
              </a:ext>
            </a:extLst>
          </p:cNvPr>
          <p:cNvSpPr txBox="1"/>
          <p:nvPr/>
        </p:nvSpPr>
        <p:spPr>
          <a:xfrm>
            <a:off x="7580802" y="3350427"/>
            <a:ext cx="889430" cy="434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  <a:buNone/>
            </a:pPr>
            <a:r>
              <a:rPr lang="lt-LT" sz="3200" b="1" i="0" dirty="0">
                <a:solidFill>
                  <a:srgbClr val="142D64"/>
                </a:solidFill>
                <a:effectLst/>
                <a:latin typeface="DM Sans" pitchFamily="2" charset="0"/>
              </a:rPr>
              <a:t>🌱</a:t>
            </a:r>
            <a:endParaRPr lang="lt-LT" sz="3200" b="0" i="0" dirty="0">
              <a:solidFill>
                <a:srgbClr val="142D64"/>
              </a:solidFill>
              <a:effectLst/>
              <a:latin typeface="DM Sans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EA6F3D-6A33-7AEE-42FE-5B63DE57F2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5801" y="4495543"/>
            <a:ext cx="2579531" cy="36485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9D16B6-AC43-1DD5-913D-C7A3E5C2CA69}"/>
              </a:ext>
            </a:extLst>
          </p:cNvPr>
          <p:cNvSpPr/>
          <p:nvPr/>
        </p:nvSpPr>
        <p:spPr>
          <a:xfrm>
            <a:off x="2754500" y="513596"/>
            <a:ext cx="3390472" cy="626723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err="1">
                <a:solidFill>
                  <a:schemeClr val="tx1"/>
                </a:solidFill>
              </a:rPr>
              <a:t>Food</a:t>
            </a:r>
            <a:r>
              <a:rPr lang="lt-LT" b="1" dirty="0">
                <a:solidFill>
                  <a:schemeClr val="tx1"/>
                </a:solidFill>
              </a:rPr>
              <a:t> </a:t>
            </a:r>
            <a:r>
              <a:rPr lang="lt-LT" b="1" dirty="0" err="1">
                <a:solidFill>
                  <a:schemeClr val="tx1"/>
                </a:solidFill>
              </a:rPr>
              <a:t>Security</a:t>
            </a:r>
            <a:r>
              <a:rPr lang="lt-LT" b="1" dirty="0">
                <a:solidFill>
                  <a:schemeClr val="tx1"/>
                </a:solidFill>
              </a:rPr>
              <a:t> </a:t>
            </a:r>
            <a:r>
              <a:rPr lang="lt-LT" b="1" dirty="0" err="1">
                <a:solidFill>
                  <a:schemeClr val="tx1"/>
                </a:solidFill>
              </a:rPr>
              <a:t>Programme</a:t>
            </a:r>
            <a:endParaRPr lang="lt-LT" b="1" dirty="0">
              <a:solidFill>
                <a:schemeClr val="tx1"/>
              </a:solidFill>
            </a:endParaRPr>
          </a:p>
          <a:p>
            <a:pPr algn="ctr"/>
            <a:r>
              <a:rPr lang="lt-LT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chemeClr val="tx1"/>
                </a:solidFill>
              </a:rPr>
              <a:t>2023-2027)</a:t>
            </a:r>
            <a:endParaRPr lang="lt-LT" b="1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4E8A28-F17B-C8FF-A6D2-CDC368ECF285}"/>
              </a:ext>
            </a:extLst>
          </p:cNvPr>
          <p:cNvSpPr/>
          <p:nvPr/>
        </p:nvSpPr>
        <p:spPr>
          <a:xfrm>
            <a:off x="324592" y="2069872"/>
            <a:ext cx="2589089" cy="57755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Josefin Sans" pitchFamily="2" charset="0"/>
              </a:rPr>
              <a:t>Strengthening nutritious and sustainable value chains in the Caribbean through Alliances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5D10CE-1646-8D25-2117-C85D5A614892}"/>
              </a:ext>
            </a:extLst>
          </p:cNvPr>
          <p:cNvSpPr/>
          <p:nvPr/>
        </p:nvSpPr>
        <p:spPr>
          <a:xfrm>
            <a:off x="6543609" y="2233757"/>
            <a:ext cx="2142505" cy="76931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Josefin Sans" pitchFamily="2" charset="0"/>
              </a:rPr>
              <a:t>Investing in sustainable Food systems in the </a:t>
            </a:r>
            <a:r>
              <a:rPr lang="en-US" sz="1100" b="1" dirty="0" err="1">
                <a:solidFill>
                  <a:schemeClr val="tx1"/>
                </a:solidFill>
                <a:latin typeface="Josefin Sans" pitchFamily="2" charset="0"/>
              </a:rPr>
              <a:t>Carribean</a:t>
            </a:r>
            <a:r>
              <a:rPr lang="en-US" sz="1100" b="1" dirty="0">
                <a:solidFill>
                  <a:schemeClr val="tx1"/>
                </a:solidFill>
                <a:latin typeface="Josefin Sans" pitchFamily="2" charset="0"/>
              </a:rPr>
              <a:t> region</a:t>
            </a:r>
            <a:endParaRPr lang="lt-LT" sz="1100" b="1" dirty="0">
              <a:solidFill>
                <a:schemeClr val="tx1"/>
              </a:solidFill>
              <a:latin typeface="Josefin Sans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DF3AF0-8458-4AB2-99B1-9E8806AD8D8E}"/>
              </a:ext>
            </a:extLst>
          </p:cNvPr>
          <p:cNvSpPr/>
          <p:nvPr/>
        </p:nvSpPr>
        <p:spPr>
          <a:xfrm>
            <a:off x="4800506" y="3742150"/>
            <a:ext cx="2246616" cy="125244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Josefin Sans" pitchFamily="2" charset="0"/>
              </a:rPr>
              <a:t>strengthening the regulatory framework in sanitary and phytosanitary measures, the capacity building in SPS compliance and the strengthening the fisheries sector in SPS controls</a:t>
            </a:r>
            <a:endParaRPr lang="lt-LT" sz="1100" b="1" dirty="0">
              <a:solidFill>
                <a:schemeClr val="tx1"/>
              </a:solidFill>
              <a:latin typeface="Josefin Sans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14BFD9-A326-CF3B-A070-AE852ECFEF5F}"/>
              </a:ext>
            </a:extLst>
          </p:cNvPr>
          <p:cNvSpPr/>
          <p:nvPr/>
        </p:nvSpPr>
        <p:spPr>
          <a:xfrm>
            <a:off x="1086084" y="3837180"/>
            <a:ext cx="2645596" cy="143986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Josefin Sans" pitchFamily="2" charset="0"/>
              </a:rPr>
              <a:t>Increase the social inclusion of all actors in the food system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  <a:latin typeface="Josefin Sans" pitchFamily="2" charset="0"/>
              </a:rPr>
              <a:t>while enhancing equitable access to nutritionally adequate diets</a:t>
            </a:r>
          </a:p>
          <a:p>
            <a:endParaRPr lang="en-US" sz="1100" b="1" dirty="0">
              <a:solidFill>
                <a:schemeClr val="tx1"/>
              </a:solidFill>
              <a:latin typeface="Josefin Sans" pitchFamily="2" charset="0"/>
            </a:endParaRPr>
          </a:p>
          <a:p>
            <a:pPr algn="ctr"/>
            <a:r>
              <a:rPr lang="en-US" b="1" dirty="0" err="1">
                <a:solidFill>
                  <a:schemeClr val="tx1"/>
                </a:solidFill>
              </a:rPr>
              <a:t>EUCaN</a:t>
            </a:r>
            <a:r>
              <a:rPr lang="en-US" b="1" dirty="0">
                <a:solidFill>
                  <a:schemeClr val="tx1"/>
                </a:solidFill>
              </a:rPr>
              <a:t>: Nourishing Futures Together</a:t>
            </a:r>
            <a:endParaRPr lang="lt-LT" b="1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7630088-615E-3EDD-242A-8251EF75BAE9}"/>
              </a:ext>
            </a:extLst>
          </p:cNvPr>
          <p:cNvCxnSpPr>
            <a:cxnSpLocks/>
          </p:cNvCxnSpPr>
          <p:nvPr/>
        </p:nvCxnSpPr>
        <p:spPr>
          <a:xfrm>
            <a:off x="2754500" y="5968736"/>
            <a:ext cx="634172" cy="901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4B2DEBE-4988-34BE-859A-98C2370CAF43}"/>
              </a:ext>
            </a:extLst>
          </p:cNvPr>
          <p:cNvSpPr/>
          <p:nvPr/>
        </p:nvSpPr>
        <p:spPr>
          <a:xfrm>
            <a:off x="2360717" y="7022602"/>
            <a:ext cx="2979505" cy="1058239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err="1">
                <a:solidFill>
                  <a:schemeClr val="tx1"/>
                </a:solidFill>
              </a:rPr>
              <a:t>EUCaN</a:t>
            </a:r>
            <a:r>
              <a:rPr lang="lt-LT" b="1" dirty="0">
                <a:solidFill>
                  <a:schemeClr val="tx1"/>
                </a:solidFill>
              </a:rPr>
              <a:t> </a:t>
            </a:r>
            <a:r>
              <a:rPr lang="lt-LT" b="1" dirty="0" err="1">
                <a:solidFill>
                  <a:schemeClr val="tx1"/>
                </a:solidFill>
              </a:rPr>
              <a:t>call</a:t>
            </a:r>
            <a:r>
              <a:rPr lang="lt-LT" b="1" dirty="0">
                <a:solidFill>
                  <a:schemeClr val="tx1"/>
                </a:solidFill>
              </a:rPr>
              <a:t> </a:t>
            </a:r>
            <a:r>
              <a:rPr lang="lt-LT" b="1" dirty="0" err="1">
                <a:solidFill>
                  <a:schemeClr val="tx1"/>
                </a:solidFill>
              </a:rPr>
              <a:t>for</a:t>
            </a:r>
            <a:r>
              <a:rPr lang="lt-LT" b="1" dirty="0">
                <a:solidFill>
                  <a:schemeClr val="tx1"/>
                </a:solidFill>
              </a:rPr>
              <a:t> </a:t>
            </a:r>
            <a:r>
              <a:rPr lang="lt-LT" b="1" dirty="0" err="1">
                <a:solidFill>
                  <a:schemeClr val="tx1"/>
                </a:solidFill>
              </a:rPr>
              <a:t>proposals</a:t>
            </a:r>
            <a:endParaRPr lang="lt-LT" b="1" dirty="0">
              <a:solidFill>
                <a:schemeClr val="tx1"/>
              </a:solidFill>
            </a:endParaRPr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CA2F8232-8E38-D4EB-0927-D579C12F7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-12978"/>
            <a:ext cx="5486400" cy="82425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28E765-85F2-267B-C1B7-1A4D5FE4F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01" y="2723433"/>
            <a:ext cx="1611470" cy="4220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05A064-5C2C-205F-875E-58B9F7F3B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125" y="5148172"/>
            <a:ext cx="877952" cy="3749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1C3EAC-C2BD-44E5-DD65-2025F1193F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626" y="3066810"/>
            <a:ext cx="612813" cy="612813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01998387-B1C2-C1D9-3C5F-D79585C11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89" y="5393999"/>
            <a:ext cx="1053190" cy="38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37C29495-06B9-4C31-D2DA-58B04A9D49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122" y="5261650"/>
            <a:ext cx="1267749" cy="668393"/>
          </a:xfrm>
          <a:prstGeom prst="rect">
            <a:avLst/>
          </a:prstGeom>
        </p:spPr>
      </p:pic>
      <p:pic>
        <p:nvPicPr>
          <p:cNvPr id="22" name="Picture 21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9136222E-F471-80F1-6761-C1D820755AF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8365" b="3881"/>
          <a:stretch>
            <a:fillRect/>
          </a:stretch>
        </p:blipFill>
        <p:spPr>
          <a:xfrm>
            <a:off x="4552428" y="6146277"/>
            <a:ext cx="1276130" cy="125244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B0EA73-D409-C739-A5F9-9C80035B9219}"/>
              </a:ext>
            </a:extLst>
          </p:cNvPr>
          <p:cNvCxnSpPr>
            <a:cxnSpLocks/>
          </p:cNvCxnSpPr>
          <p:nvPr/>
        </p:nvCxnSpPr>
        <p:spPr>
          <a:xfrm flipH="1">
            <a:off x="3433663" y="1651326"/>
            <a:ext cx="636287" cy="1721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8AF1ECC-5707-D021-58AA-F71DF38C5DBF}"/>
              </a:ext>
            </a:extLst>
          </p:cNvPr>
          <p:cNvCxnSpPr>
            <a:cxnSpLocks/>
          </p:cNvCxnSpPr>
          <p:nvPr/>
        </p:nvCxnSpPr>
        <p:spPr>
          <a:xfrm>
            <a:off x="4952316" y="1651326"/>
            <a:ext cx="638662" cy="1721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699C6FA-8482-8C74-6610-25D6C84BF1F0}"/>
              </a:ext>
            </a:extLst>
          </p:cNvPr>
          <p:cNvCxnSpPr>
            <a:cxnSpLocks/>
          </p:cNvCxnSpPr>
          <p:nvPr/>
        </p:nvCxnSpPr>
        <p:spPr>
          <a:xfrm flipH="1">
            <a:off x="2754500" y="1332742"/>
            <a:ext cx="759355" cy="511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7294E98-A434-B99C-47C7-62040402CABF}"/>
              </a:ext>
            </a:extLst>
          </p:cNvPr>
          <p:cNvCxnSpPr>
            <a:cxnSpLocks/>
          </p:cNvCxnSpPr>
          <p:nvPr/>
        </p:nvCxnSpPr>
        <p:spPr>
          <a:xfrm>
            <a:off x="5678528" y="1393769"/>
            <a:ext cx="634172" cy="901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888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23532"/>
            <a:ext cx="86296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Where and Why We're Making a Difference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907138" y="1831181"/>
            <a:ext cx="12410278" cy="1609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dirty="0"/>
              <a:t>The global objective of this call for proposals is to engage selected eligible applicants in contributing to the overall </a:t>
            </a:r>
            <a:r>
              <a:rPr lang="en-US" dirty="0" err="1"/>
              <a:t>EUCaN</a:t>
            </a:r>
            <a:r>
              <a:rPr lang="en-US" dirty="0"/>
              <a:t> goal: </a:t>
            </a:r>
          </a:p>
          <a:p>
            <a:pPr>
              <a:lnSpc>
                <a:spcPts val="2850"/>
              </a:lnSpc>
            </a:pPr>
            <a:r>
              <a:rPr lang="en-US" dirty="0"/>
              <a:t>Increase the social inclusion of all actors in the food system while enhancing equitable access to nutritionally adequate diets. </a:t>
            </a:r>
            <a:endParaRPr lang="lt-LT" sz="17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485180" y="3436142"/>
            <a:ext cx="6407944" cy="8079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5" name="Text 3"/>
          <p:cNvSpPr/>
          <p:nvPr/>
        </p:nvSpPr>
        <p:spPr>
          <a:xfrm>
            <a:off x="711994" y="36629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Antigua &amp; Barbuda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119938" y="3436142"/>
            <a:ext cx="6408063" cy="8079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7" name="Text 5"/>
          <p:cNvSpPr/>
          <p:nvPr/>
        </p:nvSpPr>
        <p:spPr>
          <a:xfrm>
            <a:off x="7346752" y="36629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Dominica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85180" y="4470914"/>
            <a:ext cx="6407944" cy="8079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9" name="Text 7"/>
          <p:cNvSpPr/>
          <p:nvPr/>
        </p:nvSpPr>
        <p:spPr>
          <a:xfrm>
            <a:off x="711994" y="46977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Grenada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119938" y="4470914"/>
            <a:ext cx="6408063" cy="8079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1" name="Text 9"/>
          <p:cNvSpPr/>
          <p:nvPr/>
        </p:nvSpPr>
        <p:spPr>
          <a:xfrm>
            <a:off x="7346752" y="46977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Saint Kitts &amp; Nevis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85180" y="5505686"/>
            <a:ext cx="6407944" cy="8079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3" name="Text 11"/>
          <p:cNvSpPr/>
          <p:nvPr/>
        </p:nvSpPr>
        <p:spPr>
          <a:xfrm>
            <a:off x="711994" y="57325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Saint Lucia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7119938" y="5505686"/>
            <a:ext cx="6408063" cy="8079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5" name="Text 13"/>
          <p:cNvSpPr/>
          <p:nvPr/>
        </p:nvSpPr>
        <p:spPr>
          <a:xfrm>
            <a:off x="7346752" y="5732500"/>
            <a:ext cx="394394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Saint Vincent &amp; the Grenadines</a:t>
            </a:r>
            <a:endParaRPr lang="en-US" sz="2200" dirty="0"/>
          </a:p>
        </p:txBody>
      </p:sp>
      <p:pic>
        <p:nvPicPr>
          <p:cNvPr id="16" name="Picture 1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ECCF451C-E598-1B66-4DBA-B65E4D7306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CD5FE4-272F-D807-C0AD-D6B294259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0569" y="609719"/>
            <a:ext cx="5289709" cy="661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Priority Areas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64830" y="2046504"/>
            <a:ext cx="4525983" cy="2068296"/>
          </a:xfrm>
          <a:prstGeom prst="roundRect">
            <a:avLst>
              <a:gd name="adj" fmla="val 2162"/>
            </a:avLst>
          </a:prstGeom>
          <a:solidFill>
            <a:srgbClr val="EFECE6"/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5" name="Text 2"/>
          <p:cNvSpPr/>
          <p:nvPr/>
        </p:nvSpPr>
        <p:spPr>
          <a:xfrm>
            <a:off x="215892" y="2286238"/>
            <a:ext cx="2018168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Social Protection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2385122" y="2180630"/>
            <a:ext cx="2383206" cy="541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Strengthen schemes for smallholders, fishers, and agri-food MSMEs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11247" y="2046504"/>
            <a:ext cx="4352743" cy="2068296"/>
          </a:xfrm>
          <a:prstGeom prst="roundRect">
            <a:avLst>
              <a:gd name="adj" fmla="val 2651"/>
            </a:avLst>
          </a:prstGeom>
          <a:solidFill>
            <a:srgbClr val="EFECE6"/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1" name="Text 8"/>
          <p:cNvSpPr/>
          <p:nvPr/>
        </p:nvSpPr>
        <p:spPr>
          <a:xfrm>
            <a:off x="5052545" y="2533173"/>
            <a:ext cx="2087775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Circular Economy &amp; Innovation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5083556" y="3172242"/>
            <a:ext cx="3178194" cy="87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Social innovation turning waste into value, </a:t>
            </a:r>
          </a:p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creating green jobs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53650" y="7083593"/>
            <a:ext cx="5289709" cy="381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Funding Available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69214" y="7715694"/>
            <a:ext cx="7662863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100% financing of eligible costs. No co-financing required.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1401562" y="5433938"/>
            <a:ext cx="2644854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Lot 1</a:t>
            </a:r>
            <a:endParaRPr lang="en-US" sz="2050" dirty="0"/>
          </a:p>
        </p:txBody>
      </p:sp>
      <p:sp>
        <p:nvSpPr>
          <p:cNvPr id="16" name="Text 13"/>
          <p:cNvSpPr/>
          <p:nvPr/>
        </p:nvSpPr>
        <p:spPr>
          <a:xfrm>
            <a:off x="473112" y="6058182"/>
            <a:ext cx="3573304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Priorities 1 &amp; 2, €50,000 – €100,000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6096433" y="5369733"/>
            <a:ext cx="2644854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Lot 2</a:t>
            </a:r>
            <a:endParaRPr lang="en-US" sz="2050" dirty="0"/>
          </a:p>
        </p:txBody>
      </p:sp>
      <p:sp>
        <p:nvSpPr>
          <p:cNvPr id="18" name="Text 15"/>
          <p:cNvSpPr/>
          <p:nvPr/>
        </p:nvSpPr>
        <p:spPr>
          <a:xfrm>
            <a:off x="5186644" y="6058181"/>
            <a:ext cx="3573304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Priority 3, €50,000 – €150,000</a:t>
            </a:r>
            <a:endParaRPr lang="en-US" sz="1650" dirty="0"/>
          </a:p>
        </p:txBody>
      </p:sp>
      <p:pic>
        <p:nvPicPr>
          <p:cNvPr id="19" name="Picture 18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DAF2661D-5FAE-4C86-8A0E-34717B169D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20" name="Text 5">
            <a:extLst>
              <a:ext uri="{FF2B5EF4-FFF2-40B4-BE49-F238E27FC236}">
                <a16:creationId xmlns:a16="http://schemas.microsoft.com/office/drawing/2014/main" id="{D5453507-076D-5C41-01D1-BAAAE75553B0}"/>
              </a:ext>
            </a:extLst>
          </p:cNvPr>
          <p:cNvSpPr/>
          <p:nvPr/>
        </p:nvSpPr>
        <p:spPr>
          <a:xfrm>
            <a:off x="142162" y="3332736"/>
            <a:ext cx="2644854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Nutrition Access</a:t>
            </a:r>
            <a:endParaRPr lang="en-US" sz="2050" dirty="0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16ED2F75-FB04-8B13-05B7-103438B7C733}"/>
              </a:ext>
            </a:extLst>
          </p:cNvPr>
          <p:cNvSpPr/>
          <p:nvPr/>
        </p:nvSpPr>
        <p:spPr>
          <a:xfrm>
            <a:off x="2291328" y="3332736"/>
            <a:ext cx="2299485" cy="541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Equitable access to healthy diets and behavior change</a:t>
            </a:r>
            <a:endParaRPr lang="en-US" sz="13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C32924-907B-6B53-C14E-087000496B6F}"/>
              </a:ext>
            </a:extLst>
          </p:cNvPr>
          <p:cNvSpPr txBox="1"/>
          <p:nvPr/>
        </p:nvSpPr>
        <p:spPr>
          <a:xfrm>
            <a:off x="3211830" y="4480560"/>
            <a:ext cx="2531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Total budget of the call</a:t>
            </a:r>
          </a:p>
          <a:p>
            <a:pPr algn="ctr"/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€ 500,000</a:t>
            </a:r>
            <a:endParaRPr lang="lt-LT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592473" y="3436620"/>
            <a:ext cx="71618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Key Eligibility Requirements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53592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5" name="Text 2"/>
          <p:cNvSpPr/>
          <p:nvPr/>
        </p:nvSpPr>
        <p:spPr>
          <a:xfrm>
            <a:off x="878860" y="457842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4613790"/>
            <a:ext cx="4698444" cy="510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lt-LT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</a:t>
            </a: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or</a:t>
            </a:r>
            <a:r>
              <a:rPr lang="lt-LT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</a:t>
            </a: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lead </a:t>
            </a:r>
            <a:r>
              <a:rPr lang="lt-LT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applicant</a:t>
            </a:r>
            <a:r>
              <a:rPr lang="lt-LT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</a:t>
            </a:r>
            <a:r>
              <a:rPr lang="lt-LT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and</a:t>
            </a: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/or </a:t>
            </a:r>
            <a:r>
              <a:rPr lang="lt-LT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</a:t>
            </a:r>
            <a:r>
              <a:rPr lang="lt-LT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co-applicant</a:t>
            </a: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(s)</a:t>
            </a:r>
          </a:p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7" y="5104209"/>
            <a:ext cx="4321254" cy="1102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Established non-profit organization with legal personality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56884" y="453592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9" name="Text 6"/>
          <p:cNvSpPr/>
          <p:nvPr/>
        </p:nvSpPr>
        <p:spPr>
          <a:xfrm>
            <a:off x="7541955" y="457842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8194000" y="46137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lt-LT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For</a:t>
            </a:r>
            <a:r>
              <a:rPr lang="lt-LT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</a:t>
            </a:r>
            <a:r>
              <a:rPr lang="lt-LT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action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194000" y="5104209"/>
            <a:ext cx="5033885" cy="1102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Active in sustainable agriculture, food systems, or nutrition</a:t>
            </a:r>
            <a:endParaRPr lang="en-US" sz="1750" dirty="0"/>
          </a:p>
        </p:txBody>
      </p:sp>
      <p:pic>
        <p:nvPicPr>
          <p:cNvPr id="20" name="Picture 19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5E32A515-0976-1262-D302-99632B202C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8B9C96E-4609-9A41-058C-0DCCD41E1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94978" y="393532"/>
            <a:ext cx="5726073" cy="4283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Eligibility Checklist - Who Can Apply?</a:t>
            </a:r>
            <a:endParaRPr lang="en-US" sz="2650" dirty="0"/>
          </a:p>
        </p:txBody>
      </p:sp>
      <p:sp>
        <p:nvSpPr>
          <p:cNvPr id="4" name="Shape 1"/>
          <p:cNvSpPr/>
          <p:nvPr/>
        </p:nvSpPr>
        <p:spPr>
          <a:xfrm>
            <a:off x="502920" y="1135128"/>
            <a:ext cx="13647658" cy="3494966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5" name="Shape 2"/>
          <p:cNvSpPr/>
          <p:nvPr/>
        </p:nvSpPr>
        <p:spPr>
          <a:xfrm>
            <a:off x="502920" y="1159714"/>
            <a:ext cx="548402" cy="3470379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6" name="Text 3"/>
          <p:cNvSpPr/>
          <p:nvPr/>
        </p:nvSpPr>
        <p:spPr>
          <a:xfrm>
            <a:off x="752255" y="2754083"/>
            <a:ext cx="205621" cy="257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595845" y="1296816"/>
            <a:ext cx="2255163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Lead Applicant Requirements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309806" y="1674929"/>
            <a:ext cx="12688492" cy="1248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Must be a </a:t>
            </a:r>
            <a:r>
              <a:rPr lang="en-US" sz="14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legal person </a:t>
            </a: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with established legal personality</a:t>
            </a: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4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Non-profit organization </a:t>
            </a: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(NGO or community-based entity) /</a:t>
            </a:r>
            <a:r>
              <a:rPr lang="en-GB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Other legal entities which are not central government ministries, municipal  authorities, or formal </a:t>
            </a:r>
          </a:p>
          <a:p>
            <a:pPr>
              <a:lnSpc>
                <a:spcPct val="150000"/>
              </a:lnSpc>
              <a:buSzPct val="100000"/>
            </a:pPr>
            <a:r>
              <a:rPr lang="en-GB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bodies under ministries (i.e. institutions performing direct governmental functions) may also be considered eligible.  This includes </a:t>
            </a:r>
            <a:r>
              <a:rPr lang="en-GB" sz="1400" b="1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foundations, trusts, public-interest </a:t>
            </a:r>
          </a:p>
          <a:p>
            <a:pPr>
              <a:lnSpc>
                <a:spcPct val="150000"/>
              </a:lnSpc>
              <a:buSzPct val="100000"/>
            </a:pPr>
            <a:r>
              <a:rPr lang="en-GB" sz="1400" b="1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bodies, public education institutions, regional inter-governmental organisations</a:t>
            </a:r>
            <a:r>
              <a:rPr lang="en-GB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or other  statutory bodies with a mandate linked to development and social action,</a:t>
            </a:r>
          </a:p>
          <a:p>
            <a:pPr>
              <a:lnSpc>
                <a:spcPct val="150000"/>
              </a:lnSpc>
              <a:buSzPct val="100000"/>
            </a:pPr>
            <a:r>
              <a:rPr lang="en-GB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provided that they operate on a non-profit basis.</a:t>
            </a:r>
          </a:p>
          <a:p>
            <a:pPr>
              <a:lnSpc>
                <a:spcPct val="150000"/>
              </a:lnSpc>
              <a:buSzPct val="100000"/>
            </a:pPr>
            <a:endParaRPr lang="en-US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>
              <a:lnSpc>
                <a:spcPct val="150000"/>
              </a:lnSpc>
              <a:buSzPct val="100000"/>
              <a:buFontTx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Proven experience +  be active In the field of sustainable agriculture, food systems, or nutrition</a:t>
            </a:r>
            <a:endParaRPr lang="en-US" sz="14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4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Directly</a:t>
            </a: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responsible for the preparation and management of the action with the co-applicant(s), not acting as an intermediary</a:t>
            </a:r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Effectively established in target Caribbean countries</a:t>
            </a:r>
          </a:p>
          <a:p>
            <a:pPr marL="342900" indent="-342900">
              <a:lnSpc>
                <a:spcPts val="1700"/>
              </a:lnSpc>
              <a:buSzPct val="100000"/>
              <a:buChar char="•"/>
            </a:pP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369571" y="6375260"/>
            <a:ext cx="588306" cy="1160204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22" name="Text 19"/>
          <p:cNvSpPr/>
          <p:nvPr/>
        </p:nvSpPr>
        <p:spPr>
          <a:xfrm>
            <a:off x="614997" y="6895538"/>
            <a:ext cx="342879" cy="257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354331" y="6360020"/>
            <a:ext cx="13647658" cy="1160204"/>
          </a:xfrm>
          <a:prstGeom prst="roundRect">
            <a:avLst>
              <a:gd name="adj" fmla="val 953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23" name="Text 20"/>
          <p:cNvSpPr/>
          <p:nvPr/>
        </p:nvSpPr>
        <p:spPr>
          <a:xfrm>
            <a:off x="1455380" y="6534217"/>
            <a:ext cx="2858186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Target Countries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455380" y="6922725"/>
            <a:ext cx="2247040" cy="347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Antigua &amp; Barbuda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3469156" y="6963223"/>
            <a:ext cx="2168247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Dominica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4934714" y="6963223"/>
            <a:ext cx="1543072" cy="219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Grenada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6477786" y="6962032"/>
            <a:ext cx="2019657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Saint Kitts &amp; Nevis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8860309" y="6976289"/>
            <a:ext cx="2647405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Saint Lucia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10778492" y="7014470"/>
            <a:ext cx="3071217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Saint Vincent &amp; the Grenadines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D68690-E4EF-50FB-333E-FF0FCABA0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701624"/>
            <a:ext cx="3592125" cy="527976"/>
          </a:xfrm>
          <a:prstGeom prst="rect">
            <a:avLst/>
          </a:prstGeom>
        </p:spPr>
      </p:pic>
      <p:pic>
        <p:nvPicPr>
          <p:cNvPr id="35" name="Picture 34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419ECEF9-7919-F42E-B59C-3705595C9B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41" name="Shape 17">
            <a:extLst>
              <a:ext uri="{FF2B5EF4-FFF2-40B4-BE49-F238E27FC236}">
                <a16:creationId xmlns:a16="http://schemas.microsoft.com/office/drawing/2014/main" id="{67763EBA-119D-DCC0-9C2D-BEED00156EB1}"/>
              </a:ext>
            </a:extLst>
          </p:cNvPr>
          <p:cNvSpPr/>
          <p:nvPr/>
        </p:nvSpPr>
        <p:spPr>
          <a:xfrm>
            <a:off x="957877" y="4844788"/>
            <a:ext cx="11404044" cy="1126910"/>
          </a:xfrm>
          <a:prstGeom prst="roundRect">
            <a:avLst>
              <a:gd name="adj" fmla="val 953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Co-applicants – same eligibility criteria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Associates - play a real role in the action but may not receive funding from the grant, with the exception of per diem or travel costs. </a:t>
            </a:r>
          </a:p>
        </p:txBody>
      </p:sp>
      <p:sp>
        <p:nvSpPr>
          <p:cNvPr id="9" name="Shape 28">
            <a:extLst>
              <a:ext uri="{FF2B5EF4-FFF2-40B4-BE49-F238E27FC236}">
                <a16:creationId xmlns:a16="http://schemas.microsoft.com/office/drawing/2014/main" id="{55F12673-BEC1-2F8E-75EE-6DB075928F97}"/>
              </a:ext>
            </a:extLst>
          </p:cNvPr>
          <p:cNvSpPr/>
          <p:nvPr/>
        </p:nvSpPr>
        <p:spPr>
          <a:xfrm>
            <a:off x="369571" y="6375260"/>
            <a:ext cx="533163" cy="1144964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0" name="Text 29">
            <a:extLst>
              <a:ext uri="{FF2B5EF4-FFF2-40B4-BE49-F238E27FC236}">
                <a16:creationId xmlns:a16="http://schemas.microsoft.com/office/drawing/2014/main" id="{5497333B-8DB9-CFB4-A32A-6869F9E5302A}"/>
              </a:ext>
            </a:extLst>
          </p:cNvPr>
          <p:cNvSpPr/>
          <p:nvPr/>
        </p:nvSpPr>
        <p:spPr>
          <a:xfrm>
            <a:off x="531271" y="6885942"/>
            <a:ext cx="342879" cy="257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/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86D92386-99AD-47DE-3678-30E648679B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0380152-E653-A40F-0D92-A89881B99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5773" y="7344324"/>
            <a:ext cx="3592125" cy="839464"/>
          </a:xfrm>
          <a:prstGeom prst="rect">
            <a:avLst/>
          </a:prstGeom>
        </p:spPr>
      </p:pic>
      <p:sp>
        <p:nvSpPr>
          <p:cNvPr id="7" name="Shape 10">
            <a:extLst>
              <a:ext uri="{FF2B5EF4-FFF2-40B4-BE49-F238E27FC236}">
                <a16:creationId xmlns:a16="http://schemas.microsoft.com/office/drawing/2014/main" id="{8C16EDAE-C8F5-D0EB-25E2-E33B8EC5F0F5}"/>
              </a:ext>
            </a:extLst>
          </p:cNvPr>
          <p:cNvSpPr/>
          <p:nvPr/>
        </p:nvSpPr>
        <p:spPr>
          <a:xfrm>
            <a:off x="174247" y="1248596"/>
            <a:ext cx="13647658" cy="984251"/>
          </a:xfrm>
          <a:prstGeom prst="roundRect">
            <a:avLst>
              <a:gd name="adj" fmla="val 151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8" name="Shape 11">
            <a:extLst>
              <a:ext uri="{FF2B5EF4-FFF2-40B4-BE49-F238E27FC236}">
                <a16:creationId xmlns:a16="http://schemas.microsoft.com/office/drawing/2014/main" id="{4C1B809A-B0CC-F191-45E8-4586687114FC}"/>
              </a:ext>
            </a:extLst>
          </p:cNvPr>
          <p:cNvSpPr/>
          <p:nvPr/>
        </p:nvSpPr>
        <p:spPr>
          <a:xfrm>
            <a:off x="174247" y="1263836"/>
            <a:ext cx="548402" cy="969011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9" name="Text 12">
            <a:extLst>
              <a:ext uri="{FF2B5EF4-FFF2-40B4-BE49-F238E27FC236}">
                <a16:creationId xmlns:a16="http://schemas.microsoft.com/office/drawing/2014/main" id="{48FBBE66-DFFA-DE89-AF04-7CBEEC57C436}"/>
              </a:ext>
            </a:extLst>
          </p:cNvPr>
          <p:cNvSpPr/>
          <p:nvPr/>
        </p:nvSpPr>
        <p:spPr>
          <a:xfrm>
            <a:off x="345578" y="1713244"/>
            <a:ext cx="205621" cy="2197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3">
            <a:extLst>
              <a:ext uri="{FF2B5EF4-FFF2-40B4-BE49-F238E27FC236}">
                <a16:creationId xmlns:a16="http://schemas.microsoft.com/office/drawing/2014/main" id="{872B1638-83ED-D28B-D91A-C115A2CEF598}"/>
              </a:ext>
            </a:extLst>
          </p:cNvPr>
          <p:cNvSpPr/>
          <p:nvPr/>
        </p:nvSpPr>
        <p:spPr>
          <a:xfrm>
            <a:off x="959404" y="1391961"/>
            <a:ext cx="1714024" cy="1832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Application Pathways</a:t>
            </a:r>
            <a:endParaRPr lang="en-US" sz="1300" dirty="0"/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E83D6053-DB3B-1CCF-6221-503EF6CCFD05}"/>
              </a:ext>
            </a:extLst>
          </p:cNvPr>
          <p:cNvSpPr/>
          <p:nvPr/>
        </p:nvSpPr>
        <p:spPr>
          <a:xfrm>
            <a:off x="959404" y="1697462"/>
            <a:ext cx="7331393" cy="187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Entity: Can apply individually if established in target countries</a:t>
            </a:r>
          </a:p>
          <a:p>
            <a:pPr marL="342900" indent="-342900">
              <a:lnSpc>
                <a:spcPts val="1700"/>
              </a:lnSpc>
              <a:buSzPct val="100000"/>
              <a:buFontTx/>
              <a:buChar char="•"/>
            </a:pPr>
            <a:r>
              <a:rPr lang="en-US" sz="10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International Entity: Must apply in consortium with at least 2 local co-applicants</a:t>
            </a:r>
            <a:endParaRPr lang="en-US" sz="1050" dirty="0"/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5351485F-97F1-950C-9AD8-49FA09FE3099}"/>
              </a:ext>
            </a:extLst>
          </p:cNvPr>
          <p:cNvSpPr/>
          <p:nvPr/>
        </p:nvSpPr>
        <p:spPr>
          <a:xfrm>
            <a:off x="4045982" y="585502"/>
            <a:ext cx="5726073" cy="4283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Eligibility Checklist - Who Can Apply?</a:t>
            </a:r>
            <a:endParaRPr lang="en-US" sz="265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8053288-A048-5746-B735-37D22832BD0A}"/>
              </a:ext>
            </a:extLst>
          </p:cNvPr>
          <p:cNvSpPr/>
          <p:nvPr/>
        </p:nvSpPr>
        <p:spPr>
          <a:xfrm>
            <a:off x="11572384" y="7162857"/>
            <a:ext cx="2331838" cy="880110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International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Entity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Headquarters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Wave 16">
            <a:extLst>
              <a:ext uri="{FF2B5EF4-FFF2-40B4-BE49-F238E27FC236}">
                <a16:creationId xmlns:a16="http://schemas.microsoft.com/office/drawing/2014/main" id="{13101A26-3EFF-FFE8-B845-1D8AF59B765D}"/>
              </a:ext>
            </a:extLst>
          </p:cNvPr>
          <p:cNvSpPr/>
          <p:nvPr/>
        </p:nvSpPr>
        <p:spPr>
          <a:xfrm>
            <a:off x="11307753" y="6769868"/>
            <a:ext cx="1165860" cy="602147"/>
          </a:xfrm>
          <a:prstGeom prst="wav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Non 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Multiplication Sign 17">
            <a:extLst>
              <a:ext uri="{FF2B5EF4-FFF2-40B4-BE49-F238E27FC236}">
                <a16:creationId xmlns:a16="http://schemas.microsoft.com/office/drawing/2014/main" id="{8FFFC323-ADD6-E419-BF4A-D2B2EDD58135}"/>
              </a:ext>
            </a:extLst>
          </p:cNvPr>
          <p:cNvSpPr/>
          <p:nvPr/>
        </p:nvSpPr>
        <p:spPr>
          <a:xfrm>
            <a:off x="13389872" y="6967339"/>
            <a:ext cx="1028700" cy="127114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872FB65-C572-E435-5BFE-ABA5B444BF60}"/>
              </a:ext>
            </a:extLst>
          </p:cNvPr>
          <p:cNvSpPr/>
          <p:nvPr/>
        </p:nvSpPr>
        <p:spPr>
          <a:xfrm>
            <a:off x="11444582" y="5397504"/>
            <a:ext cx="2331838" cy="880110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International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Entity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Headquarters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Wave 19">
            <a:extLst>
              <a:ext uri="{FF2B5EF4-FFF2-40B4-BE49-F238E27FC236}">
                <a16:creationId xmlns:a16="http://schemas.microsoft.com/office/drawing/2014/main" id="{B4C78A35-BEE8-EB13-3453-A58D62A986DB}"/>
              </a:ext>
            </a:extLst>
          </p:cNvPr>
          <p:cNvSpPr/>
          <p:nvPr/>
        </p:nvSpPr>
        <p:spPr>
          <a:xfrm>
            <a:off x="11179951" y="5004515"/>
            <a:ext cx="1165860" cy="602147"/>
          </a:xfrm>
          <a:prstGeom prst="wav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Non 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60DF3911-2936-0170-FB4F-E61DE3917466}"/>
              </a:ext>
            </a:extLst>
          </p:cNvPr>
          <p:cNvSpPr/>
          <p:nvPr/>
        </p:nvSpPr>
        <p:spPr>
          <a:xfrm>
            <a:off x="10914762" y="5446289"/>
            <a:ext cx="801872" cy="79945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3CCED54-42CF-D3BA-7D09-912E2E60BD2B}"/>
              </a:ext>
            </a:extLst>
          </p:cNvPr>
          <p:cNvSpPr/>
          <p:nvPr/>
        </p:nvSpPr>
        <p:spPr>
          <a:xfrm>
            <a:off x="8908337" y="5409470"/>
            <a:ext cx="2331838" cy="88011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International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Entity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Local branch(-es)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Wave 23">
            <a:extLst>
              <a:ext uri="{FF2B5EF4-FFF2-40B4-BE49-F238E27FC236}">
                <a16:creationId xmlns:a16="http://schemas.microsoft.com/office/drawing/2014/main" id="{CB33EDCD-5845-6503-6879-52A40CF3629B}"/>
              </a:ext>
            </a:extLst>
          </p:cNvPr>
          <p:cNvSpPr/>
          <p:nvPr/>
        </p:nvSpPr>
        <p:spPr>
          <a:xfrm>
            <a:off x="8849354" y="5056853"/>
            <a:ext cx="1165860" cy="602147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Multiplication Sign 28">
            <a:extLst>
              <a:ext uri="{FF2B5EF4-FFF2-40B4-BE49-F238E27FC236}">
                <a16:creationId xmlns:a16="http://schemas.microsoft.com/office/drawing/2014/main" id="{3B49D634-EBEA-BC56-0318-A7A6169F2078}"/>
              </a:ext>
            </a:extLst>
          </p:cNvPr>
          <p:cNvSpPr/>
          <p:nvPr/>
        </p:nvSpPr>
        <p:spPr>
          <a:xfrm>
            <a:off x="13427550" y="5237131"/>
            <a:ext cx="1028700" cy="127114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092FAE7-F575-3A19-F339-E39F64C38C19}"/>
              </a:ext>
            </a:extLst>
          </p:cNvPr>
          <p:cNvSpPr/>
          <p:nvPr/>
        </p:nvSpPr>
        <p:spPr>
          <a:xfrm>
            <a:off x="11610653" y="3629068"/>
            <a:ext cx="2331838" cy="880110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International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Entity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Headquarters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Wave 31">
            <a:extLst>
              <a:ext uri="{FF2B5EF4-FFF2-40B4-BE49-F238E27FC236}">
                <a16:creationId xmlns:a16="http://schemas.microsoft.com/office/drawing/2014/main" id="{026D8919-E9AD-879F-D887-EE14EA862A3F}"/>
              </a:ext>
            </a:extLst>
          </p:cNvPr>
          <p:cNvSpPr/>
          <p:nvPr/>
        </p:nvSpPr>
        <p:spPr>
          <a:xfrm>
            <a:off x="11346022" y="3236079"/>
            <a:ext cx="1165860" cy="602147"/>
          </a:xfrm>
          <a:prstGeom prst="wav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Non 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Plus Sign 32">
            <a:extLst>
              <a:ext uri="{FF2B5EF4-FFF2-40B4-BE49-F238E27FC236}">
                <a16:creationId xmlns:a16="http://schemas.microsoft.com/office/drawing/2014/main" id="{1E9951B7-1BD2-9DF9-4E91-69A1577C1960}"/>
              </a:ext>
            </a:extLst>
          </p:cNvPr>
          <p:cNvSpPr/>
          <p:nvPr/>
        </p:nvSpPr>
        <p:spPr>
          <a:xfrm>
            <a:off x="8341773" y="3642708"/>
            <a:ext cx="801872" cy="79945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9FE0CF5-9E4D-1144-FADF-EC4D9781E5C9}"/>
              </a:ext>
            </a:extLst>
          </p:cNvPr>
          <p:cNvSpPr/>
          <p:nvPr/>
        </p:nvSpPr>
        <p:spPr>
          <a:xfrm>
            <a:off x="8999395" y="3642708"/>
            <a:ext cx="2331838" cy="88011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International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Entity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Local branch(-es)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7" name="Plus Sign 36">
            <a:extLst>
              <a:ext uri="{FF2B5EF4-FFF2-40B4-BE49-F238E27FC236}">
                <a16:creationId xmlns:a16="http://schemas.microsoft.com/office/drawing/2014/main" id="{437F2BF3-5410-AAAF-EC0A-D0DDB87526B1}"/>
              </a:ext>
            </a:extLst>
          </p:cNvPr>
          <p:cNvSpPr/>
          <p:nvPr/>
        </p:nvSpPr>
        <p:spPr>
          <a:xfrm>
            <a:off x="11068338" y="3723362"/>
            <a:ext cx="801872" cy="79945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416DE9A-C9EF-8A50-217D-DCCB2E07C3B3}"/>
              </a:ext>
            </a:extLst>
          </p:cNvPr>
          <p:cNvSpPr/>
          <p:nvPr/>
        </p:nvSpPr>
        <p:spPr>
          <a:xfrm>
            <a:off x="6417080" y="3642708"/>
            <a:ext cx="2331838" cy="88011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Local Caribbean Entity(-</a:t>
            </a:r>
            <a:r>
              <a:rPr lang="en-US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ies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Wave 34">
            <a:extLst>
              <a:ext uri="{FF2B5EF4-FFF2-40B4-BE49-F238E27FC236}">
                <a16:creationId xmlns:a16="http://schemas.microsoft.com/office/drawing/2014/main" id="{A25EEB56-E28E-D21C-5CF0-8F6FC7B8D96B}"/>
              </a:ext>
            </a:extLst>
          </p:cNvPr>
          <p:cNvSpPr/>
          <p:nvPr/>
        </p:nvSpPr>
        <p:spPr>
          <a:xfrm>
            <a:off x="6249427" y="3253676"/>
            <a:ext cx="1165860" cy="602147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Wave 38">
            <a:extLst>
              <a:ext uri="{FF2B5EF4-FFF2-40B4-BE49-F238E27FC236}">
                <a16:creationId xmlns:a16="http://schemas.microsoft.com/office/drawing/2014/main" id="{547D3439-7778-893E-D9D0-79259767DAB4}"/>
              </a:ext>
            </a:extLst>
          </p:cNvPr>
          <p:cNvSpPr/>
          <p:nvPr/>
        </p:nvSpPr>
        <p:spPr>
          <a:xfrm>
            <a:off x="8908396" y="3217809"/>
            <a:ext cx="1165860" cy="602147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Smiley Face 39">
            <a:extLst>
              <a:ext uri="{FF2B5EF4-FFF2-40B4-BE49-F238E27FC236}">
                <a16:creationId xmlns:a16="http://schemas.microsoft.com/office/drawing/2014/main" id="{7728B0AC-7EE6-A34B-3F78-475AFF03E220}"/>
              </a:ext>
            </a:extLst>
          </p:cNvPr>
          <p:cNvSpPr/>
          <p:nvPr/>
        </p:nvSpPr>
        <p:spPr>
          <a:xfrm>
            <a:off x="13533610" y="3589689"/>
            <a:ext cx="1062395" cy="958868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F2E2AE8-A404-0432-E0B9-4928869B2071}"/>
              </a:ext>
            </a:extLst>
          </p:cNvPr>
          <p:cNvSpPr/>
          <p:nvPr/>
        </p:nvSpPr>
        <p:spPr>
          <a:xfrm>
            <a:off x="2874896" y="7204043"/>
            <a:ext cx="2331838" cy="88011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International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Entity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Local branch(-es)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Plus Sign 43">
            <a:extLst>
              <a:ext uri="{FF2B5EF4-FFF2-40B4-BE49-F238E27FC236}">
                <a16:creationId xmlns:a16="http://schemas.microsoft.com/office/drawing/2014/main" id="{858D0424-AF03-D333-A07A-032037021401}"/>
              </a:ext>
            </a:extLst>
          </p:cNvPr>
          <p:cNvSpPr/>
          <p:nvPr/>
        </p:nvSpPr>
        <p:spPr>
          <a:xfrm>
            <a:off x="2328376" y="7214426"/>
            <a:ext cx="801872" cy="79945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7645FFA-5999-63B2-0C82-1F1F6FAE002F}"/>
              </a:ext>
            </a:extLst>
          </p:cNvPr>
          <p:cNvSpPr/>
          <p:nvPr/>
        </p:nvSpPr>
        <p:spPr>
          <a:xfrm>
            <a:off x="233534" y="7143475"/>
            <a:ext cx="2331838" cy="88011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Local Caribbean Entity(-</a:t>
            </a:r>
            <a:r>
              <a:rPr lang="en-US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ies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Wave 45">
            <a:extLst>
              <a:ext uri="{FF2B5EF4-FFF2-40B4-BE49-F238E27FC236}">
                <a16:creationId xmlns:a16="http://schemas.microsoft.com/office/drawing/2014/main" id="{14A786EA-51D6-6945-87D6-FFF1847DEA66}"/>
              </a:ext>
            </a:extLst>
          </p:cNvPr>
          <p:cNvSpPr/>
          <p:nvPr/>
        </p:nvSpPr>
        <p:spPr>
          <a:xfrm>
            <a:off x="2759041" y="6744740"/>
            <a:ext cx="1165860" cy="602147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Wave 46">
            <a:extLst>
              <a:ext uri="{FF2B5EF4-FFF2-40B4-BE49-F238E27FC236}">
                <a16:creationId xmlns:a16="http://schemas.microsoft.com/office/drawing/2014/main" id="{9701BFCF-508F-5120-177E-4E180CCB1F0B}"/>
              </a:ext>
            </a:extLst>
          </p:cNvPr>
          <p:cNvSpPr/>
          <p:nvPr/>
        </p:nvSpPr>
        <p:spPr>
          <a:xfrm>
            <a:off x="168434" y="6708873"/>
            <a:ext cx="1165860" cy="602147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Smiley Face 47">
            <a:extLst>
              <a:ext uri="{FF2B5EF4-FFF2-40B4-BE49-F238E27FC236}">
                <a16:creationId xmlns:a16="http://schemas.microsoft.com/office/drawing/2014/main" id="{83ABC310-BF82-272C-1D0D-F4BFF6A363D3}"/>
              </a:ext>
            </a:extLst>
          </p:cNvPr>
          <p:cNvSpPr/>
          <p:nvPr/>
        </p:nvSpPr>
        <p:spPr>
          <a:xfrm>
            <a:off x="5084684" y="7070941"/>
            <a:ext cx="1062395" cy="958868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29524E2-2867-DE70-50DC-3C240187D006}"/>
              </a:ext>
            </a:extLst>
          </p:cNvPr>
          <p:cNvSpPr/>
          <p:nvPr/>
        </p:nvSpPr>
        <p:spPr>
          <a:xfrm>
            <a:off x="3183415" y="5371291"/>
            <a:ext cx="2331838" cy="88011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Local Caribbean Entity(-</a:t>
            </a:r>
            <a:r>
              <a:rPr lang="en-US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ies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2" name="Wave 51">
            <a:extLst>
              <a:ext uri="{FF2B5EF4-FFF2-40B4-BE49-F238E27FC236}">
                <a16:creationId xmlns:a16="http://schemas.microsoft.com/office/drawing/2014/main" id="{8118DF8A-E288-724B-44A1-4B5F8448A38C}"/>
              </a:ext>
            </a:extLst>
          </p:cNvPr>
          <p:cNvSpPr/>
          <p:nvPr/>
        </p:nvSpPr>
        <p:spPr>
          <a:xfrm>
            <a:off x="3015762" y="4982259"/>
            <a:ext cx="1165860" cy="602147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4" name="Smiley Face 53">
            <a:extLst>
              <a:ext uri="{FF2B5EF4-FFF2-40B4-BE49-F238E27FC236}">
                <a16:creationId xmlns:a16="http://schemas.microsoft.com/office/drawing/2014/main" id="{568FC5EC-AA3A-475D-F86C-6FD805C288A8}"/>
              </a:ext>
            </a:extLst>
          </p:cNvPr>
          <p:cNvSpPr/>
          <p:nvPr/>
        </p:nvSpPr>
        <p:spPr>
          <a:xfrm>
            <a:off x="5319478" y="5226527"/>
            <a:ext cx="1062395" cy="958868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86B7ADA-2F70-70F4-A43C-C089B58472BB}"/>
              </a:ext>
            </a:extLst>
          </p:cNvPr>
          <p:cNvSpPr/>
          <p:nvPr/>
        </p:nvSpPr>
        <p:spPr>
          <a:xfrm>
            <a:off x="425155" y="5409470"/>
            <a:ext cx="2331838" cy="88011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Local Caribbean Entity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3" name="Wave 52">
            <a:extLst>
              <a:ext uri="{FF2B5EF4-FFF2-40B4-BE49-F238E27FC236}">
                <a16:creationId xmlns:a16="http://schemas.microsoft.com/office/drawing/2014/main" id="{671F73D1-CAFD-FA3E-AEAD-588FED7CDC1C}"/>
              </a:ext>
            </a:extLst>
          </p:cNvPr>
          <p:cNvSpPr/>
          <p:nvPr/>
        </p:nvSpPr>
        <p:spPr>
          <a:xfrm>
            <a:off x="154889" y="5019405"/>
            <a:ext cx="1165860" cy="602147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0" name="Plus Sign 49">
            <a:extLst>
              <a:ext uri="{FF2B5EF4-FFF2-40B4-BE49-F238E27FC236}">
                <a16:creationId xmlns:a16="http://schemas.microsoft.com/office/drawing/2014/main" id="{549CC471-1469-EF9C-875E-AA391BD4083C}"/>
              </a:ext>
            </a:extLst>
          </p:cNvPr>
          <p:cNvSpPr/>
          <p:nvPr/>
        </p:nvSpPr>
        <p:spPr>
          <a:xfrm>
            <a:off x="2585097" y="5451945"/>
            <a:ext cx="801872" cy="79945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69CAF89-A3E3-FF77-E3A3-C92D679DC2A1}"/>
              </a:ext>
            </a:extLst>
          </p:cNvPr>
          <p:cNvSpPr/>
          <p:nvPr/>
        </p:nvSpPr>
        <p:spPr>
          <a:xfrm>
            <a:off x="390556" y="3569943"/>
            <a:ext cx="2331838" cy="88011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Local Caribbean Entity</a:t>
            </a:r>
            <a:endParaRPr lang="lt-LT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7" name="Wave 56">
            <a:extLst>
              <a:ext uri="{FF2B5EF4-FFF2-40B4-BE49-F238E27FC236}">
                <a16:creationId xmlns:a16="http://schemas.microsoft.com/office/drawing/2014/main" id="{A2EA685E-B306-D7C9-7A15-8EC3A9050C9F}"/>
              </a:ext>
            </a:extLst>
          </p:cNvPr>
          <p:cNvSpPr/>
          <p:nvPr/>
        </p:nvSpPr>
        <p:spPr>
          <a:xfrm>
            <a:off x="222903" y="3180911"/>
            <a:ext cx="1165860" cy="602147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Caribbean</a:t>
            </a:r>
            <a:endParaRPr lang="lt-LT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Smiley Face 57">
            <a:extLst>
              <a:ext uri="{FF2B5EF4-FFF2-40B4-BE49-F238E27FC236}">
                <a16:creationId xmlns:a16="http://schemas.microsoft.com/office/drawing/2014/main" id="{82DCDB32-D356-4E1E-3CBB-8759EB86379D}"/>
              </a:ext>
            </a:extLst>
          </p:cNvPr>
          <p:cNvSpPr/>
          <p:nvPr/>
        </p:nvSpPr>
        <p:spPr>
          <a:xfrm>
            <a:off x="2526619" y="3425179"/>
            <a:ext cx="1062395" cy="958868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F5069C-0F3F-DD26-E3FC-D93443062BA2}"/>
              </a:ext>
            </a:extLst>
          </p:cNvPr>
          <p:cNvSpPr txBox="1"/>
          <p:nvPr/>
        </p:nvSpPr>
        <p:spPr>
          <a:xfrm>
            <a:off x="21539" y="3712983"/>
            <a:ext cx="527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</a:t>
            </a:r>
            <a:endParaRPr lang="lt-LT" sz="32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9C5D66-F7D4-4F67-CC80-FDA9A9FC7059}"/>
              </a:ext>
            </a:extLst>
          </p:cNvPr>
          <p:cNvSpPr txBox="1"/>
          <p:nvPr/>
        </p:nvSpPr>
        <p:spPr>
          <a:xfrm>
            <a:off x="-75990" y="7471668"/>
            <a:ext cx="527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3</a:t>
            </a:r>
            <a:endParaRPr lang="lt-LT" sz="32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FF907B3-B585-1486-851A-AA32DB42BF72}"/>
              </a:ext>
            </a:extLst>
          </p:cNvPr>
          <p:cNvSpPr txBox="1"/>
          <p:nvPr/>
        </p:nvSpPr>
        <p:spPr>
          <a:xfrm>
            <a:off x="-17619" y="5575805"/>
            <a:ext cx="527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</a:t>
            </a:r>
            <a:endParaRPr lang="lt-LT" sz="32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57E806A-C2C1-CC69-0F16-EC4E802DAB5C}"/>
              </a:ext>
            </a:extLst>
          </p:cNvPr>
          <p:cNvSpPr txBox="1"/>
          <p:nvPr/>
        </p:nvSpPr>
        <p:spPr>
          <a:xfrm>
            <a:off x="5826460" y="3819956"/>
            <a:ext cx="527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4</a:t>
            </a:r>
            <a:endParaRPr lang="lt-LT" sz="3200" b="1" dirty="0"/>
          </a:p>
        </p:txBody>
      </p:sp>
      <p:sp>
        <p:nvSpPr>
          <p:cNvPr id="63" name="Shape 10">
            <a:extLst>
              <a:ext uri="{FF2B5EF4-FFF2-40B4-BE49-F238E27FC236}">
                <a16:creationId xmlns:a16="http://schemas.microsoft.com/office/drawing/2014/main" id="{D5D14751-5A0D-BF52-CAC6-7FAD9C662ACF}"/>
              </a:ext>
            </a:extLst>
          </p:cNvPr>
          <p:cNvSpPr/>
          <p:nvPr/>
        </p:nvSpPr>
        <p:spPr>
          <a:xfrm>
            <a:off x="245888" y="2355411"/>
            <a:ext cx="13576017" cy="653149"/>
          </a:xfrm>
          <a:prstGeom prst="roundRect">
            <a:avLst>
              <a:gd name="adj" fmla="val 151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r>
              <a:rPr lang="en-US" sz="13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Number of applications and grants per applicants </a:t>
            </a:r>
          </a:p>
          <a:p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</a:t>
            </a:r>
            <a:r>
              <a:rPr lang="en-US" sz="12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lead applicant may not submit more than two applications </a:t>
            </a: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and </a:t>
            </a:r>
            <a:r>
              <a:rPr lang="en-US" sz="12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may not be awarded more than one grant </a:t>
            </a: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under this call for proposals </a:t>
            </a:r>
            <a:r>
              <a:rPr lang="en-US" sz="12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 lot</a:t>
            </a: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</a:t>
            </a:r>
          </a:p>
          <a:p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 </a:t>
            </a:r>
            <a:r>
              <a:rPr lang="en-US" sz="12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co-applicant may not be the co-applicant in more than 1 application </a:t>
            </a: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under this call for proposals </a:t>
            </a:r>
            <a:r>
              <a:rPr lang="en-US" sz="12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 lot. </a:t>
            </a: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 </a:t>
            </a:r>
            <a:r>
              <a:rPr lang="en-US" sz="12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co-applicant may not be awarded more than 1 grant </a:t>
            </a: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under this call for proposals </a:t>
            </a:r>
            <a:r>
              <a:rPr lang="en-US" sz="12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 lot. </a:t>
            </a:r>
            <a:endParaRPr lang="lt-LT" sz="1200" b="1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7" grpId="0" animBg="1"/>
      <p:bldP spid="38" grpId="0" animBg="1"/>
      <p:bldP spid="35" grpId="0" animBg="1"/>
      <p:bldP spid="39" grpId="0" animBg="1"/>
      <p:bldP spid="40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1" grpId="0" animBg="1"/>
      <p:bldP spid="52" grpId="0" animBg="1"/>
      <p:bldP spid="54" grpId="0" animBg="1"/>
      <p:bldP spid="55" grpId="0" animBg="1"/>
      <p:bldP spid="53" grpId="0" animBg="1"/>
      <p:bldP spid="50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7">
            <a:extLst>
              <a:ext uri="{FF2B5EF4-FFF2-40B4-BE49-F238E27FC236}">
                <a16:creationId xmlns:a16="http://schemas.microsoft.com/office/drawing/2014/main" id="{EDFC5A1D-959C-BF08-23AE-EB547167EB85}"/>
              </a:ext>
            </a:extLst>
          </p:cNvPr>
          <p:cNvSpPr/>
          <p:nvPr/>
        </p:nvSpPr>
        <p:spPr>
          <a:xfrm>
            <a:off x="700465" y="1502569"/>
            <a:ext cx="13647658" cy="1530216"/>
          </a:xfrm>
          <a:prstGeom prst="roundRect">
            <a:avLst>
              <a:gd name="adj" fmla="val 197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3" name="Shape 28">
            <a:extLst>
              <a:ext uri="{FF2B5EF4-FFF2-40B4-BE49-F238E27FC236}">
                <a16:creationId xmlns:a16="http://schemas.microsoft.com/office/drawing/2014/main" id="{ADD70898-02D3-8C34-7B5F-9CF36D32B27D}"/>
              </a:ext>
            </a:extLst>
          </p:cNvPr>
          <p:cNvSpPr/>
          <p:nvPr/>
        </p:nvSpPr>
        <p:spPr>
          <a:xfrm>
            <a:off x="715704" y="1517809"/>
            <a:ext cx="533163" cy="1514976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4" name="Text 29">
            <a:extLst>
              <a:ext uri="{FF2B5EF4-FFF2-40B4-BE49-F238E27FC236}">
                <a16:creationId xmlns:a16="http://schemas.microsoft.com/office/drawing/2014/main" id="{57EA8FBB-BDF1-CD86-D8AA-F919E1D9AC26}"/>
              </a:ext>
            </a:extLst>
          </p:cNvPr>
          <p:cNvSpPr/>
          <p:nvPr/>
        </p:nvSpPr>
        <p:spPr>
          <a:xfrm>
            <a:off x="905988" y="2211550"/>
            <a:ext cx="342879" cy="257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/>
              <a:t>4</a:t>
            </a:r>
          </a:p>
        </p:txBody>
      </p:sp>
      <p:sp>
        <p:nvSpPr>
          <p:cNvPr id="5" name="Text 30">
            <a:extLst>
              <a:ext uri="{FF2B5EF4-FFF2-40B4-BE49-F238E27FC236}">
                <a16:creationId xmlns:a16="http://schemas.microsoft.com/office/drawing/2014/main" id="{334A8B95-2D35-4679-EF85-28AAB4757CE0}"/>
              </a:ext>
            </a:extLst>
          </p:cNvPr>
          <p:cNvSpPr/>
          <p:nvPr/>
        </p:nvSpPr>
        <p:spPr>
          <a:xfrm>
            <a:off x="1850750" y="747058"/>
            <a:ext cx="2858186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Exclusions</a:t>
            </a:r>
          </a:p>
        </p:txBody>
      </p:sp>
      <p:sp>
        <p:nvSpPr>
          <p:cNvPr id="6" name="Text 31">
            <a:extLst>
              <a:ext uri="{FF2B5EF4-FFF2-40B4-BE49-F238E27FC236}">
                <a16:creationId xmlns:a16="http://schemas.microsoft.com/office/drawing/2014/main" id="{99764B92-5836-FC67-C8F3-7BACB9874BEB}"/>
              </a:ext>
            </a:extLst>
          </p:cNvPr>
          <p:cNvSpPr/>
          <p:nvPr/>
        </p:nvSpPr>
        <p:spPr>
          <a:xfrm>
            <a:off x="1401148" y="1951434"/>
            <a:ext cx="12225317" cy="1111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  <a:buSzPct val="100000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Entities that are currently receiving direct EU funding from the European Commission or from the European Union Delegation to Barbados (or from any other EU Delegation) under the EU-Caribbean Regional Food Security </a:t>
            </a:r>
            <a:r>
              <a:rPr lang="en-US" sz="14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Programme</a:t>
            </a: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are not eligible to apply under this call for proposals. </a:t>
            </a:r>
          </a:p>
          <a:p>
            <a:pPr>
              <a:lnSpc>
                <a:spcPts val="1700"/>
              </a:lnSpc>
              <a:buSzPct val="100000"/>
            </a:pPr>
            <a:endParaRPr lang="en-US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>
              <a:lnSpc>
                <a:spcPts val="1700"/>
              </a:lnSpc>
              <a:buSzPct val="100000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However, </a:t>
            </a:r>
            <a:r>
              <a:rPr lang="en-US" sz="14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organisations</a:t>
            </a: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that receive funding indirectly through these direct beneficiaries remain eligible.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9B441A-E7F8-E7FD-4404-A19553E1A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4482" y="3527014"/>
            <a:ext cx="3220904" cy="438864"/>
          </a:xfrm>
          <a:prstGeom prst="rect">
            <a:avLst/>
          </a:prstGeom>
        </p:spPr>
      </p:pic>
      <p:sp>
        <p:nvSpPr>
          <p:cNvPr id="8" name="Explosion: 14 Points 7">
            <a:extLst>
              <a:ext uri="{FF2B5EF4-FFF2-40B4-BE49-F238E27FC236}">
                <a16:creationId xmlns:a16="http://schemas.microsoft.com/office/drawing/2014/main" id="{C98A505C-8425-CDF2-EBBF-F1572FBB2DE5}"/>
              </a:ext>
            </a:extLst>
          </p:cNvPr>
          <p:cNvSpPr/>
          <p:nvPr/>
        </p:nvSpPr>
        <p:spPr>
          <a:xfrm>
            <a:off x="890749" y="308884"/>
            <a:ext cx="925830" cy="681678"/>
          </a:xfrm>
          <a:prstGeom prst="irregularSeal2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!</a:t>
            </a:r>
            <a:endParaRPr lang="lt-LT" dirty="0"/>
          </a:p>
        </p:txBody>
      </p:sp>
      <p:sp>
        <p:nvSpPr>
          <p:cNvPr id="10" name="Shape 27">
            <a:extLst>
              <a:ext uri="{FF2B5EF4-FFF2-40B4-BE49-F238E27FC236}">
                <a16:creationId xmlns:a16="http://schemas.microsoft.com/office/drawing/2014/main" id="{FCE069A1-06A3-0A93-4B20-EAA9343882DD}"/>
              </a:ext>
            </a:extLst>
          </p:cNvPr>
          <p:cNvSpPr/>
          <p:nvPr/>
        </p:nvSpPr>
        <p:spPr>
          <a:xfrm>
            <a:off x="700465" y="3573984"/>
            <a:ext cx="13647658" cy="1530216"/>
          </a:xfrm>
          <a:prstGeom prst="roundRect">
            <a:avLst>
              <a:gd name="adj" fmla="val 197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          </a:t>
            </a:r>
          </a:p>
          <a:p>
            <a:endParaRPr lang="en-US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           Not being in any of the situations listed in Section 2.4. of the PRAG (not included in the EU sanctions map, not be in violation of laws, ethical standards, </a:t>
            </a:r>
            <a:r>
              <a:rPr lang="en-US" sz="14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etc</a:t>
            </a: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)</a:t>
            </a:r>
            <a:endParaRPr lang="lt-LT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endParaRPr lang="lt-LT" dirty="0"/>
          </a:p>
        </p:txBody>
      </p:sp>
      <p:sp>
        <p:nvSpPr>
          <p:cNvPr id="11" name="Shape 28">
            <a:extLst>
              <a:ext uri="{FF2B5EF4-FFF2-40B4-BE49-F238E27FC236}">
                <a16:creationId xmlns:a16="http://schemas.microsoft.com/office/drawing/2014/main" id="{473DAD5F-EE8C-2B20-0512-883851F89130}"/>
              </a:ext>
            </a:extLst>
          </p:cNvPr>
          <p:cNvSpPr/>
          <p:nvPr/>
        </p:nvSpPr>
        <p:spPr>
          <a:xfrm>
            <a:off x="700465" y="3571343"/>
            <a:ext cx="533163" cy="1514976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2" name="Text 29">
            <a:extLst>
              <a:ext uri="{FF2B5EF4-FFF2-40B4-BE49-F238E27FC236}">
                <a16:creationId xmlns:a16="http://schemas.microsoft.com/office/drawing/2014/main" id="{3379F2F2-CE3A-4821-C50E-327261816465}"/>
              </a:ext>
            </a:extLst>
          </p:cNvPr>
          <p:cNvSpPr/>
          <p:nvPr/>
        </p:nvSpPr>
        <p:spPr>
          <a:xfrm>
            <a:off x="890749" y="4265084"/>
            <a:ext cx="342879" cy="257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5</a:t>
            </a:r>
            <a:endParaRPr lang="en-US" sz="16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7787DAC-836B-4403-CED4-A7B640AE6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EBA4298-7DD3-BEAF-4FBE-456E62C6E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3585" y="5414122"/>
            <a:ext cx="3444538" cy="2598645"/>
          </a:xfrm>
          <a:prstGeom prst="rect">
            <a:avLst/>
          </a:prstGeom>
        </p:spPr>
      </p:pic>
      <p:pic>
        <p:nvPicPr>
          <p:cNvPr id="9" name="Picture 8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B9EAAE1B-B1A8-4CF3-F186-DF7B4E032A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21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0" y="36481"/>
            <a:ext cx="4572000" cy="8229600"/>
          </a:xfrm>
          <a:prstGeom prst="rect">
            <a:avLst/>
          </a:prstGeom>
        </p:spPr>
      </p:pic>
      <p:sp>
        <p:nvSpPr>
          <p:cNvPr id="16" name="Shape 1">
            <a:extLst>
              <a:ext uri="{FF2B5EF4-FFF2-40B4-BE49-F238E27FC236}">
                <a16:creationId xmlns:a16="http://schemas.microsoft.com/office/drawing/2014/main" id="{A96E9E88-286E-C07E-82DD-FC0D01083BEC}"/>
              </a:ext>
            </a:extLst>
          </p:cNvPr>
          <p:cNvSpPr/>
          <p:nvPr/>
        </p:nvSpPr>
        <p:spPr>
          <a:xfrm>
            <a:off x="456559" y="1243046"/>
            <a:ext cx="9416778" cy="1890236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4" name="Text 1"/>
          <p:cNvSpPr/>
          <p:nvPr/>
        </p:nvSpPr>
        <p:spPr>
          <a:xfrm>
            <a:off x="1149412" y="1655192"/>
            <a:ext cx="8294521" cy="1431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1600" dirty="0"/>
              <a:t>•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Directly contribute to the global objective of this call for proposals.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• Address at least one of the thematic priorities set out in section 1.2.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• Be designed and implemented engaging final beneficiaries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• Ensure 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sustainability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of results beyond the EU funding period, with strategies for continuation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 scaling-up.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• Integrate cross-cutting issues listed above as much as possible. </a:t>
            </a:r>
          </a:p>
        </p:txBody>
      </p:sp>
      <p:pic>
        <p:nvPicPr>
          <p:cNvPr id="17" name="Picture 16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8444FD52-A68A-E0AC-CA4B-9BD38278E4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18" name="Shape 2">
            <a:extLst>
              <a:ext uri="{FF2B5EF4-FFF2-40B4-BE49-F238E27FC236}">
                <a16:creationId xmlns:a16="http://schemas.microsoft.com/office/drawing/2014/main" id="{7A6E99EB-7FA9-8065-C9BD-A4EF08D2B52C}"/>
              </a:ext>
            </a:extLst>
          </p:cNvPr>
          <p:cNvSpPr/>
          <p:nvPr/>
        </p:nvSpPr>
        <p:spPr>
          <a:xfrm>
            <a:off x="456110" y="1235077"/>
            <a:ext cx="675525" cy="1859756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 dirty="0"/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2BC2C6C3-B71D-D76F-89AA-6601D3CA7ED1}"/>
              </a:ext>
            </a:extLst>
          </p:cNvPr>
          <p:cNvSpPr/>
          <p:nvPr/>
        </p:nvSpPr>
        <p:spPr>
          <a:xfrm>
            <a:off x="757216" y="2164955"/>
            <a:ext cx="253286" cy="257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1600" dirty="0"/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BB8DAAE2-D438-E75D-35E1-BA26BBB18BD9}"/>
              </a:ext>
            </a:extLst>
          </p:cNvPr>
          <p:cNvSpPr/>
          <p:nvPr/>
        </p:nvSpPr>
        <p:spPr>
          <a:xfrm>
            <a:off x="1278484" y="1303449"/>
            <a:ext cx="2777924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General Principles</a:t>
            </a:r>
            <a:endParaRPr lang="en-US" sz="14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AB1EB31A-5307-129C-4CEB-66CAC0B9C842}"/>
              </a:ext>
            </a:extLst>
          </p:cNvPr>
          <p:cNvSpPr/>
          <p:nvPr/>
        </p:nvSpPr>
        <p:spPr>
          <a:xfrm>
            <a:off x="969520" y="327255"/>
            <a:ext cx="5726073" cy="4283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Eligibility Checklist – </a:t>
            </a:r>
            <a:r>
              <a:rPr lang="en-US" sz="26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Wh</a:t>
            </a:r>
            <a:r>
              <a:rPr lang="lt-LT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at </a:t>
            </a:r>
            <a:r>
              <a:rPr lang="lt-LT" sz="26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actions</a:t>
            </a:r>
            <a:r>
              <a:rPr lang="lt-LT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</a:t>
            </a:r>
            <a:r>
              <a:rPr lang="lt-LT" sz="26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could</a:t>
            </a:r>
            <a:r>
              <a:rPr lang="lt-LT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be </a:t>
            </a:r>
            <a:r>
              <a:rPr lang="lt-LT" sz="26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funded</a:t>
            </a:r>
            <a:r>
              <a:rPr lang="lt-LT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?</a:t>
            </a:r>
            <a:endParaRPr lang="en-US" sz="2650" dirty="0"/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526F5CF9-8264-4ADE-F2DB-F9F774812596}"/>
              </a:ext>
            </a:extLst>
          </p:cNvPr>
          <p:cNvSpPr/>
          <p:nvPr/>
        </p:nvSpPr>
        <p:spPr>
          <a:xfrm>
            <a:off x="456559" y="3348367"/>
            <a:ext cx="9416778" cy="1890236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112366B4-89FF-4253-41D7-51997454236F}"/>
              </a:ext>
            </a:extLst>
          </p:cNvPr>
          <p:cNvSpPr/>
          <p:nvPr/>
        </p:nvSpPr>
        <p:spPr>
          <a:xfrm>
            <a:off x="4803073" y="3499329"/>
            <a:ext cx="4980454" cy="15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Short, high-impact actions  designed for quick  implementation</a:t>
            </a:r>
          </a:p>
          <a:p>
            <a:pPr>
              <a:lnSpc>
                <a:spcPts val="2850"/>
              </a:lnSpc>
            </a:pPr>
            <a:endParaRPr lang="en-US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>
              <a:lnSpc>
                <a:spcPts val="2850"/>
              </a:lnSpc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project implementation period shall be indicated in whole </a:t>
            </a:r>
          </a:p>
          <a:p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months only (e.g., “6 months”); mixed formats </a:t>
            </a:r>
          </a:p>
          <a:p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(e.g., “4 months and 15 days”) are not accepted.</a:t>
            </a:r>
          </a:p>
          <a:p>
            <a:pPr marL="0" indent="0" algn="l">
              <a:lnSpc>
                <a:spcPts val="2850"/>
              </a:lnSpc>
              <a:buNone/>
            </a:pPr>
            <a:endParaRPr lang="en-US" sz="1400" dirty="0"/>
          </a:p>
        </p:txBody>
      </p:sp>
      <p:sp>
        <p:nvSpPr>
          <p:cNvPr id="25" name="Shape 2">
            <a:extLst>
              <a:ext uri="{FF2B5EF4-FFF2-40B4-BE49-F238E27FC236}">
                <a16:creationId xmlns:a16="http://schemas.microsoft.com/office/drawing/2014/main" id="{3E5F3471-C0A5-7982-CCC3-209CF3EE6918}"/>
              </a:ext>
            </a:extLst>
          </p:cNvPr>
          <p:cNvSpPr/>
          <p:nvPr/>
        </p:nvSpPr>
        <p:spPr>
          <a:xfrm>
            <a:off x="456110" y="3340398"/>
            <a:ext cx="675525" cy="1859756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 dirty="0"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470106AD-F7FF-74D3-44FA-BA688E2FA8DA}"/>
              </a:ext>
            </a:extLst>
          </p:cNvPr>
          <p:cNvSpPr/>
          <p:nvPr/>
        </p:nvSpPr>
        <p:spPr>
          <a:xfrm>
            <a:off x="757216" y="4270276"/>
            <a:ext cx="253286" cy="257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1600" dirty="0"/>
          </a:p>
        </p:txBody>
      </p:sp>
      <p:sp>
        <p:nvSpPr>
          <p:cNvPr id="27" name="Shape 2">
            <a:extLst>
              <a:ext uri="{FF2B5EF4-FFF2-40B4-BE49-F238E27FC236}">
                <a16:creationId xmlns:a16="http://schemas.microsoft.com/office/drawing/2014/main" id="{3109A186-809D-4E0C-4F5F-23AD568EB40B}"/>
              </a:ext>
            </a:extLst>
          </p:cNvPr>
          <p:cNvSpPr/>
          <p:nvPr/>
        </p:nvSpPr>
        <p:spPr>
          <a:xfrm>
            <a:off x="1533634" y="3640979"/>
            <a:ext cx="52490" cy="1462683"/>
          </a:xfrm>
          <a:prstGeom prst="roundRect">
            <a:avLst>
              <a:gd name="adj" fmla="val 111628"/>
            </a:avLst>
          </a:prstGeom>
          <a:solidFill>
            <a:srgbClr val="CBC5B8"/>
          </a:solidFill>
          <a:ln/>
        </p:spPr>
        <p:txBody>
          <a:bodyPr/>
          <a:lstStyle/>
          <a:p>
            <a:endParaRPr lang="lt-LT" sz="1400"/>
          </a:p>
        </p:txBody>
      </p:sp>
      <p:sp>
        <p:nvSpPr>
          <p:cNvPr id="28" name="Shape 3">
            <a:extLst>
              <a:ext uri="{FF2B5EF4-FFF2-40B4-BE49-F238E27FC236}">
                <a16:creationId xmlns:a16="http://schemas.microsoft.com/office/drawing/2014/main" id="{6522A9D5-E927-4167-5DE6-1DC5D527E620}"/>
              </a:ext>
            </a:extLst>
          </p:cNvPr>
          <p:cNvSpPr/>
          <p:nvPr/>
        </p:nvSpPr>
        <p:spPr>
          <a:xfrm>
            <a:off x="1583478" y="3869365"/>
            <a:ext cx="781223" cy="30480"/>
          </a:xfrm>
          <a:prstGeom prst="roundRect">
            <a:avLst>
              <a:gd name="adj" fmla="val 111628"/>
            </a:avLst>
          </a:prstGeom>
          <a:solidFill>
            <a:srgbClr val="CBC5B8"/>
          </a:solidFill>
          <a:ln/>
        </p:spPr>
        <p:txBody>
          <a:bodyPr/>
          <a:lstStyle/>
          <a:p>
            <a:endParaRPr lang="lt-LT" sz="1400"/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AC0980C6-7ACA-61B0-A5E2-8F3D0E55CDF0}"/>
              </a:ext>
            </a:extLst>
          </p:cNvPr>
          <p:cNvSpPr/>
          <p:nvPr/>
        </p:nvSpPr>
        <p:spPr>
          <a:xfrm>
            <a:off x="1278483" y="3640979"/>
            <a:ext cx="585883" cy="51030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 sz="1400"/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8728FCFE-C684-723E-8237-F32D8CC3F291}"/>
              </a:ext>
            </a:extLst>
          </p:cNvPr>
          <p:cNvSpPr/>
          <p:nvPr/>
        </p:nvSpPr>
        <p:spPr>
          <a:xfrm>
            <a:off x="1363554" y="3683484"/>
            <a:ext cx="390544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1400" dirty="0"/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22D77D10-02FE-E72A-217B-9FBC0F237475}"/>
              </a:ext>
            </a:extLst>
          </p:cNvPr>
          <p:cNvSpPr/>
          <p:nvPr/>
        </p:nvSpPr>
        <p:spPr>
          <a:xfrm>
            <a:off x="2414940" y="3683484"/>
            <a:ext cx="32551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Minimum</a:t>
            </a:r>
            <a:endParaRPr lang="en-US" sz="1400" dirty="0"/>
          </a:p>
        </p:txBody>
      </p:sp>
      <p:sp>
        <p:nvSpPr>
          <p:cNvPr id="32" name="Text 7">
            <a:extLst>
              <a:ext uri="{FF2B5EF4-FFF2-40B4-BE49-F238E27FC236}">
                <a16:creationId xmlns:a16="http://schemas.microsoft.com/office/drawing/2014/main" id="{BAA45C61-BF08-0A75-7211-6AF9C0E5C506}"/>
              </a:ext>
            </a:extLst>
          </p:cNvPr>
          <p:cNvSpPr/>
          <p:nvPr/>
        </p:nvSpPr>
        <p:spPr>
          <a:xfrm>
            <a:off x="2453561" y="3866895"/>
            <a:ext cx="106076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6 months</a:t>
            </a:r>
            <a:endParaRPr lang="en-US" sz="1400" dirty="0"/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9C7BCDD6-3E2D-422C-3E99-4B966BB18BF9}"/>
              </a:ext>
            </a:extLst>
          </p:cNvPr>
          <p:cNvSpPr/>
          <p:nvPr/>
        </p:nvSpPr>
        <p:spPr>
          <a:xfrm>
            <a:off x="1658087" y="4924235"/>
            <a:ext cx="781223" cy="30480"/>
          </a:xfrm>
          <a:prstGeom prst="roundRect">
            <a:avLst>
              <a:gd name="adj" fmla="val 111628"/>
            </a:avLst>
          </a:prstGeom>
          <a:solidFill>
            <a:srgbClr val="CBC5B8"/>
          </a:solidFill>
          <a:ln/>
        </p:spPr>
        <p:txBody>
          <a:bodyPr/>
          <a:lstStyle/>
          <a:p>
            <a:endParaRPr lang="lt-LT" sz="1400"/>
          </a:p>
        </p:txBody>
      </p:sp>
      <p:sp>
        <p:nvSpPr>
          <p:cNvPr id="34" name="Shape 9">
            <a:extLst>
              <a:ext uri="{FF2B5EF4-FFF2-40B4-BE49-F238E27FC236}">
                <a16:creationId xmlns:a16="http://schemas.microsoft.com/office/drawing/2014/main" id="{5195E8EA-F0A7-919E-F0F7-1A0F72BFB14C}"/>
              </a:ext>
            </a:extLst>
          </p:cNvPr>
          <p:cNvSpPr/>
          <p:nvPr/>
        </p:nvSpPr>
        <p:spPr>
          <a:xfrm>
            <a:off x="1274041" y="4636818"/>
            <a:ext cx="585883" cy="51030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 sz="1400"/>
          </a:p>
        </p:txBody>
      </p:sp>
      <p:sp>
        <p:nvSpPr>
          <p:cNvPr id="35" name="Text 10">
            <a:extLst>
              <a:ext uri="{FF2B5EF4-FFF2-40B4-BE49-F238E27FC236}">
                <a16:creationId xmlns:a16="http://schemas.microsoft.com/office/drawing/2014/main" id="{1B030386-38AE-11A6-AE4C-8253982B604F}"/>
              </a:ext>
            </a:extLst>
          </p:cNvPr>
          <p:cNvSpPr/>
          <p:nvPr/>
        </p:nvSpPr>
        <p:spPr>
          <a:xfrm>
            <a:off x="1343101" y="4659653"/>
            <a:ext cx="390544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1400" dirty="0"/>
          </a:p>
        </p:txBody>
      </p:sp>
      <p:sp>
        <p:nvSpPr>
          <p:cNvPr id="36" name="Text 11">
            <a:extLst>
              <a:ext uri="{FF2B5EF4-FFF2-40B4-BE49-F238E27FC236}">
                <a16:creationId xmlns:a16="http://schemas.microsoft.com/office/drawing/2014/main" id="{6CDA6633-96B3-8333-2B08-3AC5F7B12F09}"/>
              </a:ext>
            </a:extLst>
          </p:cNvPr>
          <p:cNvSpPr/>
          <p:nvPr/>
        </p:nvSpPr>
        <p:spPr>
          <a:xfrm>
            <a:off x="2485079" y="4537639"/>
            <a:ext cx="32551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Maximum</a:t>
            </a:r>
            <a:endParaRPr lang="en-US" sz="1400" dirty="0"/>
          </a:p>
        </p:txBody>
      </p:sp>
      <p:sp>
        <p:nvSpPr>
          <p:cNvPr id="37" name="Text 12">
            <a:extLst>
              <a:ext uri="{FF2B5EF4-FFF2-40B4-BE49-F238E27FC236}">
                <a16:creationId xmlns:a16="http://schemas.microsoft.com/office/drawing/2014/main" id="{6ACA9328-7BCD-DCD9-6AE8-77B6DE9049EA}"/>
              </a:ext>
            </a:extLst>
          </p:cNvPr>
          <p:cNvSpPr/>
          <p:nvPr/>
        </p:nvSpPr>
        <p:spPr>
          <a:xfrm>
            <a:off x="2476529" y="4783594"/>
            <a:ext cx="13119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12 months</a:t>
            </a:r>
            <a:endParaRPr lang="en-US" sz="1400" dirty="0"/>
          </a:p>
        </p:txBody>
      </p:sp>
      <p:sp>
        <p:nvSpPr>
          <p:cNvPr id="38" name="Text 4">
            <a:extLst>
              <a:ext uri="{FF2B5EF4-FFF2-40B4-BE49-F238E27FC236}">
                <a16:creationId xmlns:a16="http://schemas.microsoft.com/office/drawing/2014/main" id="{24466E28-919B-631C-BF5C-B424E63D0B67}"/>
              </a:ext>
            </a:extLst>
          </p:cNvPr>
          <p:cNvSpPr/>
          <p:nvPr/>
        </p:nvSpPr>
        <p:spPr>
          <a:xfrm>
            <a:off x="1278484" y="3408770"/>
            <a:ext cx="2777924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Duration</a:t>
            </a:r>
            <a:endParaRPr lang="en-US" sz="1400" dirty="0"/>
          </a:p>
        </p:txBody>
      </p:sp>
      <p:sp>
        <p:nvSpPr>
          <p:cNvPr id="39" name="Shape 1">
            <a:extLst>
              <a:ext uri="{FF2B5EF4-FFF2-40B4-BE49-F238E27FC236}">
                <a16:creationId xmlns:a16="http://schemas.microsoft.com/office/drawing/2014/main" id="{26FAEDCC-D192-29E8-384E-839F60A1DD30}"/>
              </a:ext>
            </a:extLst>
          </p:cNvPr>
          <p:cNvSpPr/>
          <p:nvPr/>
        </p:nvSpPr>
        <p:spPr>
          <a:xfrm>
            <a:off x="459104" y="5492527"/>
            <a:ext cx="9416778" cy="1166972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40" name="Text 1">
            <a:extLst>
              <a:ext uri="{FF2B5EF4-FFF2-40B4-BE49-F238E27FC236}">
                <a16:creationId xmlns:a16="http://schemas.microsoft.com/office/drawing/2014/main" id="{C2265B01-42F0-061C-0DC4-F1E3DAF66E62}"/>
              </a:ext>
            </a:extLst>
          </p:cNvPr>
          <p:cNvSpPr/>
          <p:nvPr/>
        </p:nvSpPr>
        <p:spPr>
          <a:xfrm>
            <a:off x="1151957" y="5904674"/>
            <a:ext cx="8294521" cy="715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en-US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41" name="Shape 2">
            <a:extLst>
              <a:ext uri="{FF2B5EF4-FFF2-40B4-BE49-F238E27FC236}">
                <a16:creationId xmlns:a16="http://schemas.microsoft.com/office/drawing/2014/main" id="{D58FAD79-1C77-AF88-585D-24139DA98F8B}"/>
              </a:ext>
            </a:extLst>
          </p:cNvPr>
          <p:cNvSpPr/>
          <p:nvPr/>
        </p:nvSpPr>
        <p:spPr>
          <a:xfrm>
            <a:off x="458655" y="5484558"/>
            <a:ext cx="675525" cy="1166972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 dirty="0"/>
          </a:p>
        </p:txBody>
      </p:sp>
      <p:sp>
        <p:nvSpPr>
          <p:cNvPr id="42" name="Text 3">
            <a:extLst>
              <a:ext uri="{FF2B5EF4-FFF2-40B4-BE49-F238E27FC236}">
                <a16:creationId xmlns:a16="http://schemas.microsoft.com/office/drawing/2014/main" id="{3121E60B-46C4-035E-2A60-7ECED12E7436}"/>
              </a:ext>
            </a:extLst>
          </p:cNvPr>
          <p:cNvSpPr/>
          <p:nvPr/>
        </p:nvSpPr>
        <p:spPr>
          <a:xfrm>
            <a:off x="759761" y="5900429"/>
            <a:ext cx="253286" cy="128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1600" dirty="0"/>
          </a:p>
        </p:txBody>
      </p:sp>
      <p:sp>
        <p:nvSpPr>
          <p:cNvPr id="43" name="Text 4">
            <a:extLst>
              <a:ext uri="{FF2B5EF4-FFF2-40B4-BE49-F238E27FC236}">
                <a16:creationId xmlns:a16="http://schemas.microsoft.com/office/drawing/2014/main" id="{AC06A781-F533-447F-442B-5B88D49A190E}"/>
              </a:ext>
            </a:extLst>
          </p:cNvPr>
          <p:cNvSpPr/>
          <p:nvPr/>
        </p:nvSpPr>
        <p:spPr>
          <a:xfrm>
            <a:off x="1281029" y="5552930"/>
            <a:ext cx="2777924" cy="107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lt-LT" sz="14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Amount</a:t>
            </a:r>
            <a:endParaRPr lang="en-US" sz="1400" b="1" dirty="0">
              <a:solidFill>
                <a:srgbClr val="4A4A45"/>
              </a:solidFill>
              <a:latin typeface="Lato Bold" pitchFamily="34" charset="0"/>
              <a:ea typeface="Lato Bold" pitchFamily="34" charset="-122"/>
              <a:cs typeface="Lato Bold" pitchFamily="34" charset="-120"/>
            </a:endParaRPr>
          </a:p>
        </p:txBody>
      </p:sp>
      <p:sp>
        <p:nvSpPr>
          <p:cNvPr id="44" name="Text 1">
            <a:extLst>
              <a:ext uri="{FF2B5EF4-FFF2-40B4-BE49-F238E27FC236}">
                <a16:creationId xmlns:a16="http://schemas.microsoft.com/office/drawing/2014/main" id="{5F87630A-2ED4-9530-2C04-19E39B501A63}"/>
              </a:ext>
            </a:extLst>
          </p:cNvPr>
          <p:cNvSpPr/>
          <p:nvPr/>
        </p:nvSpPr>
        <p:spPr>
          <a:xfrm>
            <a:off x="1368870" y="5904674"/>
            <a:ext cx="8294521" cy="70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lt-LT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LOT </a:t>
            </a: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1 - Priorities 1 &amp; 2, €50,000 – €100,000</a:t>
            </a:r>
            <a:endParaRPr lang="en-US" sz="1400" dirty="0"/>
          </a:p>
          <a:p>
            <a:endParaRPr lang="en-US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LOT 2 - Priority 3, €50,000 – €150,000</a:t>
            </a:r>
            <a:endParaRPr lang="en-US" sz="1400" dirty="0"/>
          </a:p>
          <a:p>
            <a:endParaRPr lang="en-US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61" name="Shape 17">
            <a:extLst>
              <a:ext uri="{FF2B5EF4-FFF2-40B4-BE49-F238E27FC236}">
                <a16:creationId xmlns:a16="http://schemas.microsoft.com/office/drawing/2014/main" id="{01D558B7-FAFB-6614-4C30-669C626D4310}"/>
              </a:ext>
            </a:extLst>
          </p:cNvPr>
          <p:cNvSpPr/>
          <p:nvPr/>
        </p:nvSpPr>
        <p:spPr>
          <a:xfrm>
            <a:off x="456110" y="6913423"/>
            <a:ext cx="9416778" cy="1160204"/>
          </a:xfrm>
          <a:prstGeom prst="roundRect">
            <a:avLst>
              <a:gd name="adj" fmla="val 953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62" name="Shape 18">
            <a:extLst>
              <a:ext uri="{FF2B5EF4-FFF2-40B4-BE49-F238E27FC236}">
                <a16:creationId xmlns:a16="http://schemas.microsoft.com/office/drawing/2014/main" id="{9E1ACCCA-D187-26C0-40FC-D31557E8A2B8}"/>
              </a:ext>
            </a:extLst>
          </p:cNvPr>
          <p:cNvSpPr/>
          <p:nvPr/>
        </p:nvSpPr>
        <p:spPr>
          <a:xfrm>
            <a:off x="471350" y="6928663"/>
            <a:ext cx="588306" cy="1160204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63" name="Text 19">
            <a:extLst>
              <a:ext uri="{FF2B5EF4-FFF2-40B4-BE49-F238E27FC236}">
                <a16:creationId xmlns:a16="http://schemas.microsoft.com/office/drawing/2014/main" id="{2B4AB3F7-03FF-74B7-0677-E21CF90B4CB5}"/>
              </a:ext>
            </a:extLst>
          </p:cNvPr>
          <p:cNvSpPr/>
          <p:nvPr/>
        </p:nvSpPr>
        <p:spPr>
          <a:xfrm>
            <a:off x="716776" y="7448941"/>
            <a:ext cx="342879" cy="257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4</a:t>
            </a:r>
            <a:endParaRPr lang="en-US" sz="1600" dirty="0"/>
          </a:p>
        </p:txBody>
      </p:sp>
      <p:sp>
        <p:nvSpPr>
          <p:cNvPr id="64" name="Text 20">
            <a:extLst>
              <a:ext uri="{FF2B5EF4-FFF2-40B4-BE49-F238E27FC236}">
                <a16:creationId xmlns:a16="http://schemas.microsoft.com/office/drawing/2014/main" id="{D77B3D7F-7CD0-39F3-793C-76898F14B6C0}"/>
              </a:ext>
            </a:extLst>
          </p:cNvPr>
          <p:cNvSpPr/>
          <p:nvPr/>
        </p:nvSpPr>
        <p:spPr>
          <a:xfrm>
            <a:off x="1242174" y="7049352"/>
            <a:ext cx="2858186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Target Countries</a:t>
            </a:r>
          </a:p>
        </p:txBody>
      </p:sp>
      <p:sp>
        <p:nvSpPr>
          <p:cNvPr id="65" name="Text 21">
            <a:extLst>
              <a:ext uri="{FF2B5EF4-FFF2-40B4-BE49-F238E27FC236}">
                <a16:creationId xmlns:a16="http://schemas.microsoft.com/office/drawing/2014/main" id="{F31F43AF-BD49-0C54-D2BC-2576192BA889}"/>
              </a:ext>
            </a:extLst>
          </p:cNvPr>
          <p:cNvSpPr/>
          <p:nvPr/>
        </p:nvSpPr>
        <p:spPr>
          <a:xfrm>
            <a:off x="1227799" y="7387709"/>
            <a:ext cx="2247040" cy="347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Antigua &amp; Barbuda</a:t>
            </a:r>
            <a:endParaRPr lang="en-US" sz="1400" dirty="0"/>
          </a:p>
        </p:txBody>
      </p:sp>
      <p:sp>
        <p:nvSpPr>
          <p:cNvPr id="66" name="Text 22">
            <a:extLst>
              <a:ext uri="{FF2B5EF4-FFF2-40B4-BE49-F238E27FC236}">
                <a16:creationId xmlns:a16="http://schemas.microsoft.com/office/drawing/2014/main" id="{32977967-2AE1-768C-8E51-498D05FF97CC}"/>
              </a:ext>
            </a:extLst>
          </p:cNvPr>
          <p:cNvSpPr/>
          <p:nvPr/>
        </p:nvSpPr>
        <p:spPr>
          <a:xfrm>
            <a:off x="1252147" y="7711990"/>
            <a:ext cx="2168247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Dominica</a:t>
            </a:r>
            <a:endParaRPr lang="en-US" sz="1400" dirty="0"/>
          </a:p>
        </p:txBody>
      </p:sp>
      <p:sp>
        <p:nvSpPr>
          <p:cNvPr id="67" name="Text 23">
            <a:extLst>
              <a:ext uri="{FF2B5EF4-FFF2-40B4-BE49-F238E27FC236}">
                <a16:creationId xmlns:a16="http://schemas.microsoft.com/office/drawing/2014/main" id="{FE559791-1003-BB39-055D-16A57027DED3}"/>
              </a:ext>
            </a:extLst>
          </p:cNvPr>
          <p:cNvSpPr/>
          <p:nvPr/>
        </p:nvSpPr>
        <p:spPr>
          <a:xfrm>
            <a:off x="3876633" y="7355360"/>
            <a:ext cx="1543072" cy="219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Grenada</a:t>
            </a:r>
            <a:endParaRPr lang="en-US" sz="1400" dirty="0"/>
          </a:p>
        </p:txBody>
      </p:sp>
      <p:sp>
        <p:nvSpPr>
          <p:cNvPr id="68" name="Text 24">
            <a:extLst>
              <a:ext uri="{FF2B5EF4-FFF2-40B4-BE49-F238E27FC236}">
                <a16:creationId xmlns:a16="http://schemas.microsoft.com/office/drawing/2014/main" id="{170DED2F-1787-A2DA-A5A9-AB5AFD9777ED}"/>
              </a:ext>
            </a:extLst>
          </p:cNvPr>
          <p:cNvSpPr/>
          <p:nvPr/>
        </p:nvSpPr>
        <p:spPr>
          <a:xfrm>
            <a:off x="3832556" y="7718999"/>
            <a:ext cx="2019657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Saint Kitts &amp; Nevis</a:t>
            </a:r>
            <a:endParaRPr lang="en-US" sz="1400" dirty="0"/>
          </a:p>
        </p:txBody>
      </p:sp>
      <p:sp>
        <p:nvSpPr>
          <p:cNvPr id="69" name="Text 25">
            <a:extLst>
              <a:ext uri="{FF2B5EF4-FFF2-40B4-BE49-F238E27FC236}">
                <a16:creationId xmlns:a16="http://schemas.microsoft.com/office/drawing/2014/main" id="{B3FE9643-8F28-D046-FF67-946881A08439}"/>
              </a:ext>
            </a:extLst>
          </p:cNvPr>
          <p:cNvSpPr/>
          <p:nvPr/>
        </p:nvSpPr>
        <p:spPr>
          <a:xfrm>
            <a:off x="7136121" y="7347859"/>
            <a:ext cx="2647405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Saint Lucia</a:t>
            </a:r>
            <a:endParaRPr lang="en-US" sz="1400" dirty="0"/>
          </a:p>
        </p:txBody>
      </p:sp>
      <p:sp>
        <p:nvSpPr>
          <p:cNvPr id="70" name="Text 26">
            <a:extLst>
              <a:ext uri="{FF2B5EF4-FFF2-40B4-BE49-F238E27FC236}">
                <a16:creationId xmlns:a16="http://schemas.microsoft.com/office/drawing/2014/main" id="{743D03B0-EC5B-D317-25D9-4487053825CC}"/>
              </a:ext>
            </a:extLst>
          </p:cNvPr>
          <p:cNvSpPr/>
          <p:nvPr/>
        </p:nvSpPr>
        <p:spPr>
          <a:xfrm>
            <a:off x="6837646" y="7664082"/>
            <a:ext cx="3071217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Saint Vincent &amp; the Grenadines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>
            <a:extLst>
              <a:ext uri="{FF2B5EF4-FFF2-40B4-BE49-F238E27FC236}">
                <a16:creationId xmlns:a16="http://schemas.microsoft.com/office/drawing/2014/main" id="{61C4D917-69F3-F6C5-DEB0-F04DB0FA0C86}"/>
              </a:ext>
            </a:extLst>
          </p:cNvPr>
          <p:cNvSpPr/>
          <p:nvPr/>
        </p:nvSpPr>
        <p:spPr>
          <a:xfrm>
            <a:off x="914722" y="1303391"/>
            <a:ext cx="13099870" cy="1381124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5F9CC8C-B44C-0042-1238-76496685DD73}"/>
              </a:ext>
            </a:extLst>
          </p:cNvPr>
          <p:cNvSpPr/>
          <p:nvPr/>
        </p:nvSpPr>
        <p:spPr>
          <a:xfrm>
            <a:off x="1560443" y="1461306"/>
            <a:ext cx="11538676" cy="7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GB" b="1" dirty="0"/>
              <a:t>Target groups</a:t>
            </a:r>
            <a:r>
              <a:rPr lang="en-GB" dirty="0"/>
              <a:t> - those directly engaged in and directly benefiting from the activities during the action.</a:t>
            </a:r>
          </a:p>
          <a:p>
            <a:r>
              <a:rPr lang="en-GB" b="1" dirty="0"/>
              <a:t>Final beneficiaries</a:t>
            </a:r>
            <a:r>
              <a:rPr lang="en-GB" dirty="0"/>
              <a:t> - those ultimately indirectly benefiting in the medium to long term after the completion of the action</a:t>
            </a: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AFDBD00-565F-EF65-52E0-A47C173C3F2C}"/>
              </a:ext>
            </a:extLst>
          </p:cNvPr>
          <p:cNvSpPr/>
          <p:nvPr/>
        </p:nvSpPr>
        <p:spPr>
          <a:xfrm>
            <a:off x="867141" y="1303390"/>
            <a:ext cx="538749" cy="1342675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F61229C-4F11-ADF7-700F-71966F6E71A0}"/>
              </a:ext>
            </a:extLst>
          </p:cNvPr>
          <p:cNvSpPr/>
          <p:nvPr/>
        </p:nvSpPr>
        <p:spPr>
          <a:xfrm>
            <a:off x="1053539" y="1716188"/>
            <a:ext cx="352351" cy="257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4D92560-18EB-852A-CEBE-9306A6882BCE}"/>
              </a:ext>
            </a:extLst>
          </p:cNvPr>
          <p:cNvSpPr/>
          <p:nvPr/>
        </p:nvSpPr>
        <p:spPr>
          <a:xfrm>
            <a:off x="1689515" y="854682"/>
            <a:ext cx="3864426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Target groups and Final Beneficiaries</a:t>
            </a:r>
            <a:endParaRPr lang="en-US" sz="20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43052119-07DA-9AA4-B7BE-8B0FFF1779C3}"/>
              </a:ext>
            </a:extLst>
          </p:cNvPr>
          <p:cNvSpPr/>
          <p:nvPr/>
        </p:nvSpPr>
        <p:spPr>
          <a:xfrm>
            <a:off x="914722" y="2880463"/>
            <a:ext cx="6031768" cy="4971947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Examples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of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Target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Groups</a:t>
            </a: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>
              <a:lnSpc>
                <a:spcPct val="150000"/>
              </a:lnSpc>
            </a:pPr>
            <a:endParaRPr lang="lt-LT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Small-scale primary producers in the food system </a:t>
            </a:r>
            <a:endParaRPr lang="lt-LT" sz="1600" b="1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Agri-food micro-, small, and medium-sized enterprises </a:t>
            </a:r>
            <a:endParaRPr lang="lt-LT" sz="1600" b="1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Vulnerable and </a:t>
            </a:r>
            <a:r>
              <a:rPr lang="en-US" sz="1600" b="1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marginalised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populations </a:t>
            </a:r>
            <a:endParaRPr lang="lt-LT" sz="1600" b="1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Women and youth in the food system </a:t>
            </a:r>
            <a:endParaRPr lang="lt-LT" sz="1600" b="1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Institutions and </a:t>
            </a:r>
            <a:r>
              <a:rPr lang="en-US" sz="1600" b="1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organisations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contributing to social protection and nutrition</a:t>
            </a: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Stakeholders in social innovation and circular-economy solutions </a:t>
            </a:r>
            <a:endParaRPr lang="lt-LT" sz="1600" b="1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Etc.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D7B755-9132-2545-8760-6916BD64F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sp>
        <p:nvSpPr>
          <p:cNvPr id="8" name="Shape 1">
            <a:extLst>
              <a:ext uri="{FF2B5EF4-FFF2-40B4-BE49-F238E27FC236}">
                <a16:creationId xmlns:a16="http://schemas.microsoft.com/office/drawing/2014/main" id="{3C15729E-D665-9890-4C90-E0D5DFF2F516}"/>
              </a:ext>
            </a:extLst>
          </p:cNvPr>
          <p:cNvSpPr/>
          <p:nvPr/>
        </p:nvSpPr>
        <p:spPr>
          <a:xfrm>
            <a:off x="7123470" y="2880463"/>
            <a:ext cx="6843989" cy="4971947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Examples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of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Final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Beneficiaries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</a:t>
            </a: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endParaRPr lang="lt-LT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Broader communities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whose food security, nutrition, and livelihoods are improved 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School, children and their families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benefiting from improved access to healthy and nutritionally adequate diets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Consumers at large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gaining access to more sustainable, affordable, and locally produced food;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Future generations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benefiting from environmentally sustainable and climate-resilient food systems.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economies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benefiting from increased participation of women, youth, and </a:t>
            </a:r>
            <a:r>
              <a:rPr lang="en-US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marginalised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groups in agri-food value chains.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Etc.</a:t>
            </a:r>
            <a:endParaRPr lang="lt-LT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pic>
        <p:nvPicPr>
          <p:cNvPr id="10" name="Picture 9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A10B3B29-D73A-5980-2DC4-A29BF290FB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06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>
            <a:extLst>
              <a:ext uri="{FF2B5EF4-FFF2-40B4-BE49-F238E27FC236}">
                <a16:creationId xmlns:a16="http://schemas.microsoft.com/office/drawing/2014/main" id="{0FB3C42D-9D29-E29D-1C96-66E3DB32C436}"/>
              </a:ext>
            </a:extLst>
          </p:cNvPr>
          <p:cNvSpPr/>
          <p:nvPr/>
        </p:nvSpPr>
        <p:spPr>
          <a:xfrm>
            <a:off x="867590" y="794279"/>
            <a:ext cx="13099870" cy="420115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42A2692-D10C-AFBE-6381-A8AE4431EC6B}"/>
              </a:ext>
            </a:extLst>
          </p:cNvPr>
          <p:cNvSpPr/>
          <p:nvPr/>
        </p:nvSpPr>
        <p:spPr>
          <a:xfrm>
            <a:off x="867141" y="786310"/>
            <a:ext cx="538749" cy="420115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1AC082B-7D68-A43B-7F6A-556D27D3A6FF}"/>
              </a:ext>
            </a:extLst>
          </p:cNvPr>
          <p:cNvSpPr/>
          <p:nvPr/>
        </p:nvSpPr>
        <p:spPr>
          <a:xfrm>
            <a:off x="1053539" y="949369"/>
            <a:ext cx="352351" cy="257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810C354-36F2-6DC7-EA00-3D90D79A40A5}"/>
              </a:ext>
            </a:extLst>
          </p:cNvPr>
          <p:cNvSpPr/>
          <p:nvPr/>
        </p:nvSpPr>
        <p:spPr>
          <a:xfrm>
            <a:off x="1689515" y="854682"/>
            <a:ext cx="3864426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lt-LT" sz="14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Types</a:t>
            </a:r>
            <a:r>
              <a:rPr lang="lt-LT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</a:t>
            </a:r>
            <a:r>
              <a:rPr lang="lt-LT" sz="14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of</a:t>
            </a:r>
            <a:r>
              <a:rPr lang="lt-LT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</a:t>
            </a:r>
            <a:r>
              <a:rPr lang="lt-LT" sz="14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action</a:t>
            </a:r>
            <a:endParaRPr lang="en-US" sz="1400" dirty="0"/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F98A15F7-4820-94B5-D135-C189A4827227}"/>
              </a:ext>
            </a:extLst>
          </p:cNvPr>
          <p:cNvSpPr/>
          <p:nvPr/>
        </p:nvSpPr>
        <p:spPr>
          <a:xfrm>
            <a:off x="867590" y="1274901"/>
            <a:ext cx="6207580" cy="3982900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Examples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of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LOT 1 actions</a:t>
            </a:r>
            <a:endParaRPr lang="lt-LT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Promoting farmers, fisher-folk, and </a:t>
            </a:r>
            <a:r>
              <a:rPr lang="en-GB" sz="1200" dirty="0" err="1"/>
              <a:t>agro</a:t>
            </a:r>
            <a:r>
              <a:rPr lang="en-GB" sz="1200" dirty="0"/>
              <a:t>-processors to join </a:t>
            </a:r>
            <a:r>
              <a:rPr lang="en-GB" sz="1200" b="1" dirty="0"/>
              <a:t>cooperatives or producer organisations.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Strengthening </a:t>
            </a:r>
            <a:r>
              <a:rPr lang="en-GB" sz="1200" b="1" dirty="0"/>
              <a:t>cooperatives and producer organisations </a:t>
            </a:r>
            <a:r>
              <a:rPr lang="en-GB" sz="1200" dirty="0"/>
              <a:t>through capacity-building and/or equipment provision.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Capacity-building targeting farmers, fisher-folk, and </a:t>
            </a:r>
            <a:r>
              <a:rPr lang="en-GB" sz="1200" dirty="0" err="1"/>
              <a:t>agro</a:t>
            </a:r>
            <a:r>
              <a:rPr lang="en-GB" sz="1200" dirty="0"/>
              <a:t>-processors, with a focus on </a:t>
            </a:r>
            <a:r>
              <a:rPr lang="en-GB" sz="1200" b="1" dirty="0"/>
              <a:t>women and youth.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Establishing </a:t>
            </a:r>
            <a:r>
              <a:rPr lang="en-GB" sz="1200" b="1" dirty="0"/>
              <a:t>farmer</a:t>
            </a:r>
            <a:r>
              <a:rPr lang="en-GB" sz="1200" dirty="0"/>
              <a:t> field schools, peer-to-peer learning, and knowledge exchange platforms.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Supporting farm-to-school and </a:t>
            </a:r>
            <a:r>
              <a:rPr lang="en-GB" sz="1200" b="1" dirty="0"/>
              <a:t>community feeding programmes </a:t>
            </a:r>
            <a:r>
              <a:rPr lang="en-GB" sz="1200" dirty="0"/>
              <a:t>using local products.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Training on </a:t>
            </a:r>
            <a:r>
              <a:rPr lang="en-GB" sz="1200" b="1" dirty="0"/>
              <a:t>value addition, food safety, and nutrition-sensitive agriculture </a:t>
            </a:r>
            <a:r>
              <a:rPr lang="en-GB" sz="1200" dirty="0"/>
              <a:t>linking production and dietary diversity.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Awareness campaigns on </a:t>
            </a:r>
            <a:r>
              <a:rPr lang="en-GB" sz="1200" b="1" dirty="0"/>
              <a:t>healthy diets, local production, and climate-smart agriculture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200" dirty="0"/>
              <a:t>Etc. </a:t>
            </a:r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85149239-0363-DE16-79C0-5FFB6BF03039}"/>
              </a:ext>
            </a:extLst>
          </p:cNvPr>
          <p:cNvSpPr/>
          <p:nvPr/>
        </p:nvSpPr>
        <p:spPr>
          <a:xfrm>
            <a:off x="7143750" y="1333230"/>
            <a:ext cx="6823710" cy="3924572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Examples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of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LOT 2 actions</a:t>
            </a:r>
          </a:p>
          <a:p>
            <a:endParaRPr lang="lt-LT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Piloting </a:t>
            </a:r>
            <a:r>
              <a:rPr lang="en-GB" sz="1200" b="1" dirty="0"/>
              <a:t>circular-economy or waste-management solutions </a:t>
            </a:r>
            <a:r>
              <a:rPr lang="en-GB" sz="1200" dirty="0"/>
              <a:t>in agri-food chains.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Developing </a:t>
            </a:r>
            <a:r>
              <a:rPr lang="en-GB" sz="1200" b="1" dirty="0"/>
              <a:t>food-waste recovery and redistribution </a:t>
            </a:r>
            <a:r>
              <a:rPr lang="en-GB" sz="1200" dirty="0"/>
              <a:t>systems for schools, hospitals, or </a:t>
            </a:r>
            <a:r>
              <a:rPr lang="en-GB" sz="1200" b="1" dirty="0"/>
              <a:t>vulnerable groups.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Introducing </a:t>
            </a:r>
            <a:r>
              <a:rPr lang="en-GB" sz="1200" b="1" dirty="0"/>
              <a:t>composting or bio-digester systems </a:t>
            </a:r>
            <a:r>
              <a:rPr lang="en-GB" sz="1200" dirty="0"/>
              <a:t>for organic agricultural waste.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Piloting </a:t>
            </a:r>
            <a:r>
              <a:rPr lang="en-GB" sz="1200" b="1" dirty="0"/>
              <a:t>upcycling initiatives </a:t>
            </a:r>
            <a:r>
              <a:rPr lang="en-GB" sz="1200" dirty="0"/>
              <a:t>that turn by-products into new products (animal feed, fertiliser, cosmetics).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Creating community hubs for </a:t>
            </a:r>
            <a:r>
              <a:rPr lang="en-GB" sz="1200" b="1" dirty="0"/>
              <a:t>circular innovation </a:t>
            </a:r>
            <a:r>
              <a:rPr lang="en-GB" sz="1200" dirty="0"/>
              <a:t>engaging </a:t>
            </a:r>
            <a:r>
              <a:rPr lang="en-GB" sz="1200" b="1" dirty="0"/>
              <a:t>producers, processors, and youth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Supporting </a:t>
            </a:r>
            <a:r>
              <a:rPr lang="en-GB" sz="1200" b="1" dirty="0"/>
              <a:t>social enterprises </a:t>
            </a:r>
            <a:r>
              <a:rPr lang="en-GB" sz="1200" dirty="0"/>
              <a:t>led by </a:t>
            </a:r>
            <a:r>
              <a:rPr lang="en-GB" sz="1200" b="1" dirty="0"/>
              <a:t>women and youth </a:t>
            </a:r>
            <a:r>
              <a:rPr lang="en-GB" sz="1200" dirty="0"/>
              <a:t>focused on </a:t>
            </a:r>
            <a:r>
              <a:rPr lang="en-GB" sz="1200" b="1" dirty="0"/>
              <a:t>recycling, repair, and reuse </a:t>
            </a:r>
            <a:r>
              <a:rPr lang="en-GB" sz="1200" dirty="0"/>
              <a:t>in agri-food chains.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Etc.</a:t>
            </a:r>
            <a:endParaRPr lang="lt-LT" sz="1200" dirty="0"/>
          </a:p>
        </p:txBody>
      </p:sp>
      <p:sp>
        <p:nvSpPr>
          <p:cNvPr id="13" name="Explosion: 14 Points 12">
            <a:extLst>
              <a:ext uri="{FF2B5EF4-FFF2-40B4-BE49-F238E27FC236}">
                <a16:creationId xmlns:a16="http://schemas.microsoft.com/office/drawing/2014/main" id="{BB5B279B-3D78-994F-3837-C59AF00C5D06}"/>
              </a:ext>
            </a:extLst>
          </p:cNvPr>
          <p:cNvSpPr/>
          <p:nvPr/>
        </p:nvSpPr>
        <p:spPr>
          <a:xfrm>
            <a:off x="303884" y="5257801"/>
            <a:ext cx="925830" cy="681678"/>
          </a:xfrm>
          <a:prstGeom prst="irregularSeal2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!</a:t>
            </a:r>
            <a:endParaRPr lang="lt-LT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EA287D9-EC3A-86A5-8F5F-5CD7AAB4B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sp>
        <p:nvSpPr>
          <p:cNvPr id="12" name="Shape 1">
            <a:extLst>
              <a:ext uri="{FF2B5EF4-FFF2-40B4-BE49-F238E27FC236}">
                <a16:creationId xmlns:a16="http://schemas.microsoft.com/office/drawing/2014/main" id="{06CA450A-C143-677F-7BDF-B20BFD7EFCC2}"/>
              </a:ext>
            </a:extLst>
          </p:cNvPr>
          <p:cNvSpPr/>
          <p:nvPr/>
        </p:nvSpPr>
        <p:spPr>
          <a:xfrm>
            <a:off x="867141" y="5712940"/>
            <a:ext cx="13099870" cy="2152752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r>
              <a:rPr lang="en-GB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following types of action are ineligible</a:t>
            </a: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</a:t>
            </a:r>
          </a:p>
          <a:p>
            <a:endParaRPr lang="lt-LT" sz="1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actions of a </a:t>
            </a:r>
            <a:r>
              <a:rPr lang="en-GB" sz="1200" u="sng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purely commercial nature </a:t>
            </a: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without clear social inclusion or nutrition outcomes;</a:t>
            </a:r>
            <a:endParaRPr lang="lt-LT" sz="1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actions </a:t>
            </a:r>
            <a:r>
              <a:rPr lang="en-GB" sz="1200" u="sng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not aligned </a:t>
            </a: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with the global objective and priorities of this call;</a:t>
            </a:r>
            <a:endParaRPr lang="lt-LT" sz="1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actions </a:t>
            </a:r>
            <a:r>
              <a:rPr lang="en-GB" sz="1200" u="sng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focusing exclusively on infrastructure </a:t>
            </a: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without accompanying capacity building or service delivery components;</a:t>
            </a:r>
            <a:endParaRPr lang="lt-LT" sz="1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actions concerned only or mainly </a:t>
            </a:r>
            <a:r>
              <a:rPr lang="en-GB" sz="1200" u="sng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with individual sponsorships </a:t>
            </a: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for participation in workshops, seminars, conferences and congresses;</a:t>
            </a:r>
            <a:endParaRPr lang="lt-LT" sz="1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actions concerned only or mainly with </a:t>
            </a:r>
            <a:r>
              <a:rPr lang="en-GB" sz="1200" u="sng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individual scholarships </a:t>
            </a: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for studies or training courses;</a:t>
            </a:r>
            <a:endParaRPr lang="lt-LT" sz="1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actions and measures that may result </a:t>
            </a:r>
            <a:r>
              <a:rPr lang="en-GB" sz="1200" u="sng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violation of human rights </a:t>
            </a: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partner countries or </a:t>
            </a:r>
            <a:r>
              <a:rPr lang="en-GB" sz="1200" u="sng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causing significant adverse effects on the environment or the climate</a:t>
            </a:r>
            <a:r>
              <a:rPr lang="en-GB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;</a:t>
            </a:r>
            <a:endParaRPr lang="lt-LT" sz="1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3F7CB4-739A-58E1-1905-E24DD8C9D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30323">
            <a:off x="4429220" y="2189139"/>
            <a:ext cx="6252024" cy="3553131"/>
          </a:xfrm>
          <a:prstGeom prst="rect">
            <a:avLst/>
          </a:prstGeom>
        </p:spPr>
      </p:pic>
      <p:pic>
        <p:nvPicPr>
          <p:cNvPr id="7" name="Picture 6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37A1AC15-4891-7E3D-AF9C-EA66D74FA9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7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21D3655-28DF-1F95-62F0-7A32DF0C43EF}"/>
              </a:ext>
            </a:extLst>
          </p:cNvPr>
          <p:cNvSpPr/>
          <p:nvPr/>
        </p:nvSpPr>
        <p:spPr>
          <a:xfrm>
            <a:off x="1182945" y="799695"/>
            <a:ext cx="5726073" cy="4283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Logical Framework </a:t>
            </a:r>
          </a:p>
          <a:p>
            <a:pPr marL="0" indent="0" algn="l">
              <a:lnSpc>
                <a:spcPts val="3350"/>
              </a:lnSpc>
              <a:buNone/>
            </a:pPr>
            <a:endParaRPr lang="en-US" sz="2650" b="1" dirty="0">
              <a:solidFill>
                <a:srgbClr val="282824"/>
              </a:solidFill>
              <a:latin typeface="Lato Bold" pitchFamily="34" charset="0"/>
              <a:ea typeface="Lato Bold" pitchFamily="34" charset="-122"/>
              <a:cs typeface="Lato Bold" pitchFamily="34" charset="-12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ACF228-7AE2-BEC7-2308-B4E734801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777" y="7748275"/>
            <a:ext cx="2059623" cy="481325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0718B11-C109-F734-F01B-30F2F9C58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7214657"/>
              </p:ext>
            </p:extLst>
          </p:nvPr>
        </p:nvGraphicFramePr>
        <p:xfrm>
          <a:off x="-3034170" y="1633024"/>
          <a:ext cx="11389489" cy="4317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37433A1F-2BA1-C457-AF11-1AFA396541B8}"/>
              </a:ext>
            </a:extLst>
          </p:cNvPr>
          <p:cNvSpPr/>
          <p:nvPr/>
        </p:nvSpPr>
        <p:spPr>
          <a:xfrm>
            <a:off x="2280213" y="3003630"/>
            <a:ext cx="1620456" cy="111117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2"/>
                </a:solidFill>
              </a:rPr>
              <a:t>LOGICAL FRAMEWORK</a:t>
            </a:r>
            <a:endParaRPr lang="lt-LT" sz="1200" b="1" dirty="0">
              <a:solidFill>
                <a:schemeClr val="accent2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28C40C-FD07-0FCD-90DC-CB5E8E26272B}"/>
              </a:ext>
            </a:extLst>
          </p:cNvPr>
          <p:cNvGrpSpPr/>
          <p:nvPr/>
        </p:nvGrpSpPr>
        <p:grpSpPr>
          <a:xfrm>
            <a:off x="5206471" y="114623"/>
            <a:ext cx="2753705" cy="2557813"/>
            <a:chOff x="8180190" y="0"/>
            <a:chExt cx="3209297" cy="2996664"/>
          </a:xfrm>
          <a:scene3d>
            <a:camera prst="orthographicFront"/>
            <a:lightRig rig="flat" dir="t"/>
          </a:scene3d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0AF578A-5926-6721-9ABA-2C235F4CCD2A}"/>
                </a:ext>
              </a:extLst>
            </p:cNvPr>
            <p:cNvSpPr/>
            <p:nvPr/>
          </p:nvSpPr>
          <p:spPr>
            <a:xfrm>
              <a:off x="8180190" y="0"/>
              <a:ext cx="3209297" cy="2996664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3" name="Oval 4">
              <a:extLst>
                <a:ext uri="{FF2B5EF4-FFF2-40B4-BE49-F238E27FC236}">
                  <a16:creationId xmlns:a16="http://schemas.microsoft.com/office/drawing/2014/main" id="{A25145B8-B149-B5B4-832B-795A35A50C1D}"/>
                </a:ext>
              </a:extLst>
            </p:cNvPr>
            <p:cNvSpPr txBox="1"/>
            <p:nvPr/>
          </p:nvSpPr>
          <p:spPr>
            <a:xfrm>
              <a:off x="8650182" y="438851"/>
              <a:ext cx="2269315" cy="21189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kern="1200" dirty="0"/>
                <a:t>Activities (tasks)</a:t>
              </a:r>
              <a:endParaRPr lang="lt-LT" sz="2300" kern="1200" dirty="0"/>
            </a:p>
          </p:txBody>
        </p:sp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AFE080B-F809-682C-884B-815820D68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472211"/>
              </p:ext>
            </p:extLst>
          </p:nvPr>
        </p:nvGraphicFramePr>
        <p:xfrm>
          <a:off x="5438898" y="4033158"/>
          <a:ext cx="8936858" cy="3707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2606">
                  <a:extLst>
                    <a:ext uri="{9D8B030D-6E8A-4147-A177-3AD203B41FA5}">
                      <a16:colId xmlns:a16="http://schemas.microsoft.com/office/drawing/2014/main" val="1167025153"/>
                    </a:ext>
                  </a:extLst>
                </a:gridCol>
                <a:gridCol w="2630895">
                  <a:extLst>
                    <a:ext uri="{9D8B030D-6E8A-4147-A177-3AD203B41FA5}">
                      <a16:colId xmlns:a16="http://schemas.microsoft.com/office/drawing/2014/main" val="3727043166"/>
                    </a:ext>
                  </a:extLst>
                </a:gridCol>
                <a:gridCol w="1699196">
                  <a:extLst>
                    <a:ext uri="{9D8B030D-6E8A-4147-A177-3AD203B41FA5}">
                      <a16:colId xmlns:a16="http://schemas.microsoft.com/office/drawing/2014/main" val="1154386225"/>
                    </a:ext>
                  </a:extLst>
                </a:gridCol>
                <a:gridCol w="749989">
                  <a:extLst>
                    <a:ext uri="{9D8B030D-6E8A-4147-A177-3AD203B41FA5}">
                      <a16:colId xmlns:a16="http://schemas.microsoft.com/office/drawing/2014/main" val="1969274955"/>
                    </a:ext>
                  </a:extLst>
                </a:gridCol>
                <a:gridCol w="618883">
                  <a:extLst>
                    <a:ext uri="{9D8B030D-6E8A-4147-A177-3AD203B41FA5}">
                      <a16:colId xmlns:a16="http://schemas.microsoft.com/office/drawing/2014/main" val="1592249697"/>
                    </a:ext>
                  </a:extLst>
                </a:gridCol>
                <a:gridCol w="1215289">
                  <a:extLst>
                    <a:ext uri="{9D8B030D-6E8A-4147-A177-3AD203B41FA5}">
                      <a16:colId xmlns:a16="http://schemas.microsoft.com/office/drawing/2014/main" val="9937564"/>
                    </a:ext>
                  </a:extLst>
                </a:gridCol>
              </a:tblGrid>
              <a:tr h="621043">
                <a:tc>
                  <a:txBody>
                    <a:bodyPr/>
                    <a:lstStyle/>
                    <a:p>
                      <a:endParaRPr lang="lt-LT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Indicator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Baseline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Target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Source of data</a:t>
                      </a:r>
                      <a:endParaRPr lang="lt-L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326020"/>
                  </a:ext>
                </a:extLst>
              </a:tr>
              <a:tr h="970832">
                <a:tc>
                  <a:txBody>
                    <a:bodyPr/>
                    <a:lstStyle/>
                    <a:p>
                      <a:r>
                        <a:rPr lang="en-US" sz="1200" dirty="0"/>
                        <a:t>Overall Objective (</a:t>
                      </a:r>
                      <a:r>
                        <a:rPr lang="en-US" sz="1200" b="1" dirty="0"/>
                        <a:t>IMPACT</a:t>
                      </a:r>
                      <a:r>
                        <a:rPr lang="en-US" sz="1200" dirty="0"/>
                        <a:t>)</a:t>
                      </a:r>
                      <a:endParaRPr lang="lt-LT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Improvement of consumption of healthy food among children (6 months–15 y) in Country X </a:t>
                      </a:r>
                      <a:endParaRPr lang="lt-LT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% of children receiving 3 healthy meals a day in X country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25%</a:t>
                      </a:r>
                    </a:p>
                    <a:p>
                      <a:r>
                        <a:rPr lang="en-US" sz="1200" dirty="0"/>
                        <a:t>(2025)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30%</a:t>
                      </a:r>
                    </a:p>
                    <a:p>
                      <a:r>
                        <a:rPr lang="en-US" sz="1200" dirty="0"/>
                        <a:t>(2027)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200" dirty="0" err="1"/>
                        <a:t>Annual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household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nutrition</a:t>
                      </a:r>
                      <a:r>
                        <a:rPr lang="en-US" sz="1200" dirty="0"/>
                        <a:t> report (</a:t>
                      </a:r>
                      <a:r>
                        <a:rPr lang="lt-LT" sz="1200" dirty="0"/>
                        <a:t>UNICE</a:t>
                      </a:r>
                      <a:r>
                        <a:rPr lang="en-US" sz="1200" dirty="0"/>
                        <a:t>F, CARICOM, etc.)</a:t>
                      </a:r>
                      <a:endParaRPr lang="lt-L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43090"/>
                  </a:ext>
                </a:extLst>
              </a:tr>
              <a:tr h="693451">
                <a:tc>
                  <a:txBody>
                    <a:bodyPr/>
                    <a:lstStyle/>
                    <a:p>
                      <a:r>
                        <a:rPr lang="en-US" sz="1200" dirty="0">
                          <a:sym typeface="Wingdings" panose="05000000000000000000" pitchFamily="2" charset="2"/>
                        </a:rPr>
                        <a:t>Specific objective(s) (</a:t>
                      </a:r>
                      <a:r>
                        <a:rPr lang="en-US" sz="1200" b="1" dirty="0">
                          <a:sym typeface="Wingdings" panose="05000000000000000000" pitchFamily="2" charset="2"/>
                        </a:rPr>
                        <a:t>OUTCOME(s</a:t>
                      </a:r>
                      <a:r>
                        <a:rPr lang="en-US" sz="1200" dirty="0">
                          <a:sym typeface="Wingdings" panose="05000000000000000000" pitchFamily="2" charset="2"/>
                        </a:rPr>
                        <a:t>)) </a:t>
                      </a:r>
                      <a:endParaRPr lang="lt-LT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Children adopt healthier food choices and practices</a:t>
                      </a:r>
                      <a:endParaRPr lang="lt-LT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% of people reporting enhanced healthy eating practices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0%</a:t>
                      </a:r>
                    </a:p>
                    <a:p>
                      <a:r>
                        <a:rPr lang="en-US" sz="1200" dirty="0"/>
                        <a:t>(2026)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80%</a:t>
                      </a:r>
                    </a:p>
                    <a:p>
                      <a:r>
                        <a:rPr lang="en-US" sz="1200" dirty="0"/>
                        <a:t>(2027)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200" dirty="0" err="1"/>
                        <a:t>Survey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conducted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by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project</a:t>
                      </a:r>
                      <a:endParaRPr lang="lt-L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086395"/>
                  </a:ext>
                </a:extLst>
              </a:tr>
              <a:tr h="693451">
                <a:tc>
                  <a:txBody>
                    <a:bodyPr/>
                    <a:lstStyle/>
                    <a:p>
                      <a:r>
                        <a:rPr lang="en-US" sz="1200" b="1" dirty="0"/>
                        <a:t>OUTPUT</a:t>
                      </a:r>
                      <a:r>
                        <a:rPr lang="en-US" sz="1200" dirty="0"/>
                        <a:t> 1 related to Outcome 1</a:t>
                      </a:r>
                      <a:endParaRPr lang="lt-LT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Community nutrition sessions delivered</a:t>
                      </a:r>
                      <a:endParaRPr lang="lt-LT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200" dirty="0"/>
                        <a:t># </a:t>
                      </a:r>
                      <a:r>
                        <a:rPr lang="lt-LT" sz="1200" dirty="0" err="1"/>
                        <a:t>participants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completing</a:t>
                      </a:r>
                      <a:r>
                        <a:rPr lang="lt-LT" sz="1200" dirty="0"/>
                        <a:t> ≥3 </a:t>
                      </a:r>
                      <a:r>
                        <a:rPr lang="lt-LT" sz="1200" dirty="0" err="1"/>
                        <a:t>sessions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each</a:t>
                      </a:r>
                      <a:r>
                        <a:rPr lang="lt-LT" sz="12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50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Participant lists</a:t>
                      </a:r>
                      <a:r>
                        <a:rPr lang="lt-LT" sz="1200" dirty="0"/>
                        <a:t>/</a:t>
                      </a:r>
                      <a:r>
                        <a:rPr lang="lt-LT" sz="1200" dirty="0" err="1"/>
                        <a:t>facilitator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reports</a:t>
                      </a:r>
                      <a:r>
                        <a:rPr lang="lt-LT" sz="12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057120"/>
                  </a:ext>
                </a:extLst>
              </a:tr>
              <a:tr h="693451">
                <a:tc>
                  <a:txBody>
                    <a:bodyPr/>
                    <a:lstStyle/>
                    <a:p>
                      <a:r>
                        <a:rPr lang="en-US" sz="1200" b="1" dirty="0"/>
                        <a:t>OUTPUT</a:t>
                      </a:r>
                      <a:r>
                        <a:rPr lang="en-US" sz="1200" dirty="0"/>
                        <a:t> 2 related to Outcome 1 </a:t>
                      </a:r>
                      <a:endParaRPr lang="lt-LT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Awareness-raising events on healthy eating conducted</a:t>
                      </a:r>
                      <a:endParaRPr lang="lt-LT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# of a</a:t>
                      </a:r>
                      <a:r>
                        <a:rPr lang="lt-LT" sz="1200" dirty="0" err="1"/>
                        <a:t>wareness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raising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events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organised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  <a:endParaRPr lang="lt-L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Participant lists,</a:t>
                      </a:r>
                      <a:r>
                        <a:rPr lang="lt-LT" sz="1200" dirty="0"/>
                        <a:t> </a:t>
                      </a:r>
                      <a:r>
                        <a:rPr lang="lt-LT" sz="1200" dirty="0" err="1"/>
                        <a:t>reports</a:t>
                      </a:r>
                      <a:r>
                        <a:rPr lang="lt-LT" sz="12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196827"/>
                  </a:ext>
                </a:extLst>
              </a:tr>
            </a:tbl>
          </a:graphicData>
        </a:graphic>
      </p:graphicFrame>
      <p:sp>
        <p:nvSpPr>
          <p:cNvPr id="17" name="Arrow: Curved Right 16">
            <a:extLst>
              <a:ext uri="{FF2B5EF4-FFF2-40B4-BE49-F238E27FC236}">
                <a16:creationId xmlns:a16="http://schemas.microsoft.com/office/drawing/2014/main" id="{C82AD4A9-4EA6-919B-A6F5-6B990C1E1256}"/>
              </a:ext>
            </a:extLst>
          </p:cNvPr>
          <p:cNvSpPr/>
          <p:nvPr/>
        </p:nvSpPr>
        <p:spPr>
          <a:xfrm>
            <a:off x="4872340" y="6093501"/>
            <a:ext cx="497711" cy="891250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sp>
        <p:nvSpPr>
          <p:cNvPr id="18" name="Arrow: Curved Right 17">
            <a:extLst>
              <a:ext uri="{FF2B5EF4-FFF2-40B4-BE49-F238E27FC236}">
                <a16:creationId xmlns:a16="http://schemas.microsoft.com/office/drawing/2014/main" id="{4AFBF342-4523-F182-1E90-1E9DABBAC954}"/>
              </a:ext>
            </a:extLst>
          </p:cNvPr>
          <p:cNvSpPr/>
          <p:nvPr/>
        </p:nvSpPr>
        <p:spPr>
          <a:xfrm>
            <a:off x="4872339" y="6110293"/>
            <a:ext cx="497711" cy="1511065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sp>
        <p:nvSpPr>
          <p:cNvPr id="19" name="Arrow: Curved Right 18">
            <a:extLst>
              <a:ext uri="{FF2B5EF4-FFF2-40B4-BE49-F238E27FC236}">
                <a16:creationId xmlns:a16="http://schemas.microsoft.com/office/drawing/2014/main" id="{45A90FED-15CE-F06D-46A9-FE1EE9A84927}"/>
              </a:ext>
            </a:extLst>
          </p:cNvPr>
          <p:cNvSpPr/>
          <p:nvPr/>
        </p:nvSpPr>
        <p:spPr>
          <a:xfrm flipV="1">
            <a:off x="4872340" y="4910973"/>
            <a:ext cx="497711" cy="112125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5777BB6D-5B3C-10BE-DB99-555FD5DEE4F5}"/>
              </a:ext>
            </a:extLst>
          </p:cNvPr>
          <p:cNvCxnSpPr/>
          <p:nvPr/>
        </p:nvCxnSpPr>
        <p:spPr>
          <a:xfrm>
            <a:off x="3495554" y="3449256"/>
            <a:ext cx="2114189" cy="949124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9F97A720-1F13-F7BE-759E-5A620BE1AA1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4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F0C248F-4817-7667-E759-17CDBEC43A1B}"/>
              </a:ext>
            </a:extLst>
          </p:cNvPr>
          <p:cNvSpPr/>
          <p:nvPr/>
        </p:nvSpPr>
        <p:spPr>
          <a:xfrm>
            <a:off x="4377086" y="934704"/>
            <a:ext cx="5876227" cy="1362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150"/>
              </a:lnSpc>
              <a:buNone/>
            </a:pPr>
            <a:r>
              <a:rPr lang="en-US" sz="6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Financial aspects</a:t>
            </a:r>
          </a:p>
          <a:p>
            <a:pPr marL="0" indent="0" algn="l">
              <a:lnSpc>
                <a:spcPts val="11150"/>
              </a:lnSpc>
              <a:buNone/>
            </a:pPr>
            <a:endParaRPr lang="en-US" sz="6000" b="1" dirty="0">
              <a:solidFill>
                <a:srgbClr val="282824"/>
              </a:solidFill>
              <a:latin typeface="Lato Bold" pitchFamily="34" charset="0"/>
              <a:ea typeface="Lato Bold" pitchFamily="34" charset="-122"/>
              <a:cs typeface="Lato Bold" pitchFamily="34" charset="-120"/>
            </a:endParaRPr>
          </a:p>
          <a:p>
            <a:pPr marL="0" indent="0" algn="r">
              <a:buNone/>
            </a:pPr>
            <a:endParaRPr lang="en-US" sz="2800" dirty="0">
              <a:solidFill>
                <a:srgbClr val="28282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r">
              <a:buNone/>
            </a:pPr>
            <a:endParaRPr lang="en-US" sz="2800" dirty="0">
              <a:solidFill>
                <a:srgbClr val="28282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7D3B0E-4B85-CF04-9CD3-A498397B6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D96856-536D-D15B-07AF-392305505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345" y="2431475"/>
            <a:ext cx="6593710" cy="5666042"/>
          </a:xfrm>
          <a:prstGeom prst="rect">
            <a:avLst/>
          </a:prstGeom>
        </p:spPr>
      </p:pic>
      <p:pic>
        <p:nvPicPr>
          <p:cNvPr id="4" name="Picture 3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FF02F3A6-6DC0-E658-4E42-6B9DADC0FB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35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03240-C30E-61E8-7762-07B15173A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F3CDF61-A101-BC75-31AB-5062CB327810}"/>
              </a:ext>
            </a:extLst>
          </p:cNvPr>
          <p:cNvSpPr/>
          <p:nvPr/>
        </p:nvSpPr>
        <p:spPr>
          <a:xfrm>
            <a:off x="827891" y="315053"/>
            <a:ext cx="11746752" cy="740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Available Budget, Lot Structure, 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Grant Size &amp; Funding Rate</a:t>
            </a:r>
          </a:p>
          <a:p>
            <a:pPr marL="0" indent="0" algn="just">
              <a:buNone/>
            </a:pPr>
            <a:endParaRPr lang="en-US" sz="4400" b="1" dirty="0">
              <a:solidFill>
                <a:srgbClr val="282824"/>
              </a:solidFill>
              <a:latin typeface="Lato Bold" pitchFamily="34" charset="0"/>
              <a:ea typeface="Lato Bold" pitchFamily="34" charset="-122"/>
              <a:cs typeface="Lato Bold" pitchFamily="34" charset="-120"/>
            </a:endParaRPr>
          </a:p>
          <a:p>
            <a:pPr marL="0" indent="0" algn="just">
              <a:buNone/>
            </a:pPr>
            <a:endParaRPr lang="en-US" b="1" dirty="0">
              <a:solidFill>
                <a:srgbClr val="282824"/>
              </a:solidFill>
              <a:latin typeface="Lato Bold" pitchFamily="34" charset="0"/>
              <a:ea typeface="Lato Bold" pitchFamily="34" charset="-122"/>
              <a:cs typeface="Lato Bold" pitchFamily="34" charset="-120"/>
            </a:endParaRPr>
          </a:p>
          <a:p>
            <a:pPr marL="0" indent="0" algn="l">
              <a:buNone/>
            </a:pPr>
            <a:endParaRPr lang="en-US" sz="6000" b="1" dirty="0">
              <a:solidFill>
                <a:srgbClr val="282824"/>
              </a:solidFill>
              <a:latin typeface="Lato Bold" pitchFamily="34" charset="0"/>
              <a:ea typeface="Lato Bold" pitchFamily="34" charset="-122"/>
              <a:cs typeface="Lato Bold" pitchFamily="34" charset="-120"/>
            </a:endParaRPr>
          </a:p>
          <a:p>
            <a:pPr marL="0" indent="0" algn="r">
              <a:buNone/>
            </a:pPr>
            <a:endParaRPr lang="en-US" sz="2800" dirty="0">
              <a:solidFill>
                <a:srgbClr val="28282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r">
              <a:buNone/>
            </a:pP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E9BAB9-430C-99A2-6DFE-9E5E916E9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5D22A2BB-786C-2579-1F91-11BF80B5B72A}"/>
              </a:ext>
            </a:extLst>
          </p:cNvPr>
          <p:cNvSpPr/>
          <p:nvPr/>
        </p:nvSpPr>
        <p:spPr>
          <a:xfrm>
            <a:off x="827891" y="1943059"/>
            <a:ext cx="11595185" cy="2471353"/>
          </a:xfrm>
          <a:prstGeom prst="roundRect">
            <a:avLst>
              <a:gd name="adj" fmla="val 954"/>
            </a:avLst>
          </a:prstGeom>
          <a:solidFill>
            <a:srgbClr val="EFECE6"/>
          </a:solidFill>
          <a:ln w="22860">
            <a:noFill/>
            <a:prstDash val="solid"/>
          </a:ln>
        </p:spPr>
        <p:txBody>
          <a:bodyPr/>
          <a:lstStyle/>
          <a:p>
            <a:r>
              <a:rPr lang="en-US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Total indicative budget: EUR 500,000</a:t>
            </a:r>
          </a:p>
          <a:p>
            <a:endParaRPr lang="en-US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r>
              <a:rPr lang="en-US" u="sng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Lot 1 : EUR 200,00 (Priorities 1 &amp; 2)</a:t>
            </a:r>
          </a:p>
          <a:p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-Proposal total budgets in range </a:t>
            </a:r>
            <a:r>
              <a:rPr lang="en-US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EUR</a:t>
            </a: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50,000 – 100,000 </a:t>
            </a:r>
            <a:r>
              <a:rPr lang="en-US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(be advised – not USD or local currency)</a:t>
            </a:r>
          </a:p>
          <a:p>
            <a:endParaRPr lang="en-US" i="1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r>
              <a:rPr lang="en-US" u="sng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Lot 2: EUR 300,000 (Priority 3)</a:t>
            </a:r>
          </a:p>
          <a:p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-Proposal total budgets in range </a:t>
            </a:r>
            <a:r>
              <a:rPr lang="en-US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EUR</a:t>
            </a: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50,000 – 150,000 </a:t>
            </a:r>
            <a:r>
              <a:rPr lang="en-US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(be advised – not USD or local currency)</a:t>
            </a:r>
          </a:p>
          <a:p>
            <a:endParaRPr lang="lt-LT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963A47BE-8592-67EF-6C12-4ADBB9B4756F}"/>
              </a:ext>
            </a:extLst>
          </p:cNvPr>
          <p:cNvSpPr/>
          <p:nvPr/>
        </p:nvSpPr>
        <p:spPr>
          <a:xfrm>
            <a:off x="827891" y="4673612"/>
            <a:ext cx="11595185" cy="1292764"/>
          </a:xfrm>
          <a:prstGeom prst="roundRect">
            <a:avLst>
              <a:gd name="adj" fmla="val 954"/>
            </a:avLst>
          </a:prstGeom>
          <a:solidFill>
            <a:srgbClr val="EFECE6"/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pPr algn="ctr"/>
            <a:endParaRPr lang="en-US" sz="2000" b="1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ctr"/>
            <a:r>
              <a:rPr lang="en-US" sz="20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EU financing: 100% </a:t>
            </a: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of total eligible costs, </a:t>
            </a:r>
            <a:r>
              <a:rPr lang="en-US" sz="2000" u="sng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 no co-financing (own funds) required</a:t>
            </a: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however, </a:t>
            </a:r>
          </a:p>
          <a:p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project does not cover VAT (or similar indirect taxes), so such taxes to be covered by your own funds</a:t>
            </a:r>
          </a:p>
          <a:p>
            <a:endParaRPr lang="lt-LT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C3C68521-8178-FF12-E1B4-DCD7303D0D7E}"/>
              </a:ext>
            </a:extLst>
          </p:cNvPr>
          <p:cNvSpPr/>
          <p:nvPr/>
        </p:nvSpPr>
        <p:spPr>
          <a:xfrm>
            <a:off x="827891" y="6303298"/>
            <a:ext cx="11595184" cy="981686"/>
          </a:xfrm>
          <a:prstGeom prst="roundRect">
            <a:avLst>
              <a:gd name="adj" fmla="val 954"/>
            </a:avLst>
          </a:prstGeom>
          <a:solidFill>
            <a:srgbClr val="EFECE6"/>
          </a:solidFill>
          <a:ln w="22860">
            <a:noFill/>
            <a:prstDash val="solid"/>
          </a:ln>
        </p:spPr>
        <p:txBody>
          <a:bodyPr/>
          <a:lstStyle/>
          <a:p>
            <a:pPr lvl="1"/>
            <a:r>
              <a:rPr lang="en-US" sz="2400" dirty="0">
                <a:latin typeface="Loto"/>
              </a:rPr>
              <a:t>Contracting Authority may reallocate funds between lot budgets </a:t>
            </a:r>
          </a:p>
          <a:p>
            <a:pPr lvl="1"/>
            <a:r>
              <a:rPr lang="en-US" sz="2400" dirty="0">
                <a:latin typeface="Loto"/>
              </a:rPr>
              <a:t>(e.g. 290 000 and 310 000) to optimally accommodate the list of best proposals</a:t>
            </a:r>
          </a:p>
          <a:p>
            <a:endParaRPr lang="lt-LT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pic>
        <p:nvPicPr>
          <p:cNvPr id="6" name="Picture 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2D9DDC5B-26EB-E00A-1214-B45A7C7F8F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476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58B1D-5CC0-50F1-D9CC-1154552F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51AA69EC-D564-44CB-6006-0D00B9552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777" y="7748275"/>
            <a:ext cx="2059623" cy="481325"/>
          </a:xfrm>
          <a:prstGeom prst="rect">
            <a:avLst/>
          </a:prstGeom>
        </p:spPr>
      </p:pic>
      <p:pic>
        <p:nvPicPr>
          <p:cNvPr id="26" name="Picture 2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9BFC66A8-D0A5-823E-1AD3-A279A8F73A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B040CD-6DBA-74E4-DB50-7A134D0C0435}"/>
              </a:ext>
            </a:extLst>
          </p:cNvPr>
          <p:cNvSpPr txBox="1"/>
          <p:nvPr/>
        </p:nvSpPr>
        <p:spPr>
          <a:xfrm>
            <a:off x="3657600" y="276314"/>
            <a:ext cx="7315200" cy="731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4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Budget Principles</a:t>
            </a:r>
            <a:endParaRPr lang="en-US" sz="4000" noProof="0" dirty="0"/>
          </a:p>
        </p:txBody>
      </p:sp>
      <p:sp>
        <p:nvSpPr>
          <p:cNvPr id="4" name="Shape 27">
            <a:extLst>
              <a:ext uri="{FF2B5EF4-FFF2-40B4-BE49-F238E27FC236}">
                <a16:creationId xmlns:a16="http://schemas.microsoft.com/office/drawing/2014/main" id="{228C652C-E8F1-6CF6-598B-6B100CD8BE42}"/>
              </a:ext>
            </a:extLst>
          </p:cNvPr>
          <p:cNvSpPr/>
          <p:nvPr/>
        </p:nvSpPr>
        <p:spPr>
          <a:xfrm>
            <a:off x="498790" y="1127513"/>
            <a:ext cx="13647658" cy="1530216"/>
          </a:xfrm>
          <a:prstGeom prst="roundRect">
            <a:avLst>
              <a:gd name="adj" fmla="val 197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          </a:t>
            </a:r>
          </a:p>
          <a:p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	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Budget must be realistic, cost‑effective, and aligned with activities </a:t>
            </a:r>
          </a:p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en-US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check if activity, described in application, has its financial coverage in budget + check if budgeted amount is directly 	related to described activity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</a:p>
          <a:p>
            <a:endParaRPr lang="lt-LT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endParaRPr lang="lt-LT" dirty="0"/>
          </a:p>
        </p:txBody>
      </p:sp>
      <p:sp>
        <p:nvSpPr>
          <p:cNvPr id="6" name="Shape 28">
            <a:extLst>
              <a:ext uri="{FF2B5EF4-FFF2-40B4-BE49-F238E27FC236}">
                <a16:creationId xmlns:a16="http://schemas.microsoft.com/office/drawing/2014/main" id="{7042EF44-BB51-153A-0001-E2F523A4BE4D}"/>
              </a:ext>
            </a:extLst>
          </p:cNvPr>
          <p:cNvSpPr/>
          <p:nvPr/>
        </p:nvSpPr>
        <p:spPr>
          <a:xfrm>
            <a:off x="498790" y="1146186"/>
            <a:ext cx="533163" cy="1514976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  -</a:t>
            </a:r>
            <a:endParaRPr lang="lt-LT" dirty="0"/>
          </a:p>
        </p:txBody>
      </p:sp>
      <p:sp>
        <p:nvSpPr>
          <p:cNvPr id="14" name="Shape 27">
            <a:extLst>
              <a:ext uri="{FF2B5EF4-FFF2-40B4-BE49-F238E27FC236}">
                <a16:creationId xmlns:a16="http://schemas.microsoft.com/office/drawing/2014/main" id="{A08BC47C-FCE8-8F71-5801-D1C57CB6B004}"/>
              </a:ext>
            </a:extLst>
          </p:cNvPr>
          <p:cNvSpPr/>
          <p:nvPr/>
        </p:nvSpPr>
        <p:spPr>
          <a:xfrm>
            <a:off x="498790" y="2876053"/>
            <a:ext cx="13647658" cy="1530216"/>
          </a:xfrm>
          <a:prstGeom prst="roundRect">
            <a:avLst>
              <a:gd name="adj" fmla="val 197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          </a:t>
            </a:r>
          </a:p>
          <a:p>
            <a:pPr lvl="1"/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	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Budget = cost estimate AND ceiling </a:t>
            </a:r>
          </a:p>
          <a:p>
            <a:pPr lvl="1"/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en-US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 total amount; partial/monthly payments may vary, as long as number of units delivered not exceeding the total amount, e.g. 12	 months x 1000 € salary, so 1</a:t>
            </a:r>
            <a:r>
              <a:rPr lang="en-US" i="1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</a:t>
            </a:r>
            <a:r>
              <a:rPr lang="en-US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month can be 900, second 1100, etc., as longs as 12 months and not exceeding 12 000 €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</a:p>
          <a:p>
            <a:endParaRPr lang="lt-LT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endParaRPr lang="lt-LT" dirty="0"/>
          </a:p>
        </p:txBody>
      </p:sp>
      <p:sp>
        <p:nvSpPr>
          <p:cNvPr id="15" name="Shape 28">
            <a:extLst>
              <a:ext uri="{FF2B5EF4-FFF2-40B4-BE49-F238E27FC236}">
                <a16:creationId xmlns:a16="http://schemas.microsoft.com/office/drawing/2014/main" id="{4EA8F052-1F8E-BDB6-86B4-EBD519EB5929}"/>
              </a:ext>
            </a:extLst>
          </p:cNvPr>
          <p:cNvSpPr/>
          <p:nvPr/>
        </p:nvSpPr>
        <p:spPr>
          <a:xfrm>
            <a:off x="491370" y="2883696"/>
            <a:ext cx="533163" cy="1514976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   -</a:t>
            </a:r>
            <a:endParaRPr lang="lt-LT" dirty="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899753A7-80AA-D792-A857-E42183296BA8}"/>
              </a:ext>
            </a:extLst>
          </p:cNvPr>
          <p:cNvSpPr/>
          <p:nvPr/>
        </p:nvSpPr>
        <p:spPr>
          <a:xfrm>
            <a:off x="7834589" y="2520110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8" name="Shape 27">
            <a:extLst>
              <a:ext uri="{FF2B5EF4-FFF2-40B4-BE49-F238E27FC236}">
                <a16:creationId xmlns:a16="http://schemas.microsoft.com/office/drawing/2014/main" id="{9DC57D24-5968-3EB4-00B7-EC0A8368B5D2}"/>
              </a:ext>
            </a:extLst>
          </p:cNvPr>
          <p:cNvSpPr/>
          <p:nvPr/>
        </p:nvSpPr>
        <p:spPr>
          <a:xfrm>
            <a:off x="491371" y="4610516"/>
            <a:ext cx="13647658" cy="1530216"/>
          </a:xfrm>
          <a:prstGeom prst="roundRect">
            <a:avLst>
              <a:gd name="adj" fmla="val 197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          </a:t>
            </a:r>
          </a:p>
          <a:p>
            <a:pPr lvl="1"/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	</a:t>
            </a:r>
          </a:p>
          <a:p>
            <a:pPr lvl="1"/>
            <a:r>
              <a:rPr lang="en-US" sz="14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	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Actual costs = paid what is incurred, not what is budgeted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lvl="1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(</a:t>
            </a:r>
            <a:r>
              <a:rPr lang="en-US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e.g. monthly salary in budget – 1000 €, actual salary based on pay slip – 900 €, contract/project covers 900 €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 </a:t>
            </a:r>
          </a:p>
          <a:p>
            <a:endParaRPr lang="lt-LT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endParaRPr lang="lt-LT" dirty="0"/>
          </a:p>
        </p:txBody>
      </p:sp>
      <p:sp>
        <p:nvSpPr>
          <p:cNvPr id="19" name="Shape 28">
            <a:extLst>
              <a:ext uri="{FF2B5EF4-FFF2-40B4-BE49-F238E27FC236}">
                <a16:creationId xmlns:a16="http://schemas.microsoft.com/office/drawing/2014/main" id="{8391265A-8C08-676F-BFC9-317BA49577DE}"/>
              </a:ext>
            </a:extLst>
          </p:cNvPr>
          <p:cNvSpPr/>
          <p:nvPr/>
        </p:nvSpPr>
        <p:spPr>
          <a:xfrm>
            <a:off x="491370" y="4610516"/>
            <a:ext cx="533163" cy="1514976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   -</a:t>
            </a:r>
            <a:endParaRPr lang="lt-LT" dirty="0"/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746B1419-AB81-18EB-D230-7A504318008A}"/>
              </a:ext>
            </a:extLst>
          </p:cNvPr>
          <p:cNvSpPr/>
          <p:nvPr/>
        </p:nvSpPr>
        <p:spPr>
          <a:xfrm>
            <a:off x="7529789" y="6777854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3EE3772F-B648-ABC4-F4B5-01D13589355D}"/>
              </a:ext>
            </a:extLst>
          </p:cNvPr>
          <p:cNvSpPr/>
          <p:nvPr/>
        </p:nvSpPr>
        <p:spPr>
          <a:xfrm>
            <a:off x="7529789" y="7186476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22" name="Shape 27">
            <a:extLst>
              <a:ext uri="{FF2B5EF4-FFF2-40B4-BE49-F238E27FC236}">
                <a16:creationId xmlns:a16="http://schemas.microsoft.com/office/drawing/2014/main" id="{5306FF19-955B-62CF-D224-755290EA25B2}"/>
              </a:ext>
            </a:extLst>
          </p:cNvPr>
          <p:cNvSpPr/>
          <p:nvPr/>
        </p:nvSpPr>
        <p:spPr>
          <a:xfrm>
            <a:off x="491371" y="6348026"/>
            <a:ext cx="13647658" cy="1530216"/>
          </a:xfrm>
          <a:prstGeom prst="roundRect">
            <a:avLst>
              <a:gd name="adj" fmla="val 197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          </a:t>
            </a:r>
          </a:p>
          <a:p>
            <a:pPr lvl="1"/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	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Corrections to proposal budget may be applied after award decision, during contract development stage; total budget 	amount remains the same, so deviations are balanced with other budget items </a:t>
            </a:r>
          </a:p>
          <a:p>
            <a:pPr lvl="1"/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(arithmetical errors, ineligible costs, consolidation or separation of budget lines, etc.)</a:t>
            </a:r>
          </a:p>
          <a:p>
            <a:endParaRPr lang="lt-LT" sz="14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endParaRPr lang="lt-LT" dirty="0"/>
          </a:p>
        </p:txBody>
      </p:sp>
      <p:sp>
        <p:nvSpPr>
          <p:cNvPr id="23" name="Shape 28">
            <a:extLst>
              <a:ext uri="{FF2B5EF4-FFF2-40B4-BE49-F238E27FC236}">
                <a16:creationId xmlns:a16="http://schemas.microsoft.com/office/drawing/2014/main" id="{74A037F2-1145-774E-B930-5D964056A19A}"/>
              </a:ext>
            </a:extLst>
          </p:cNvPr>
          <p:cNvSpPr/>
          <p:nvPr/>
        </p:nvSpPr>
        <p:spPr>
          <a:xfrm>
            <a:off x="491371" y="6363266"/>
            <a:ext cx="533163" cy="1514976"/>
          </a:xfrm>
          <a:prstGeom prst="roundRect">
            <a:avLst>
              <a:gd name="adj" fmla="val 416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   -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46650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C23FE-8B8F-7599-CCB4-6EF706983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F86568-F445-0C22-60E4-269594A3A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pic>
        <p:nvPicPr>
          <p:cNvPr id="4" name="Picture 3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8EEB0C9E-4D0D-EB3E-1251-F4589045DE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1CF283B-CF5F-3FD7-539C-BA716FF355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4157919"/>
              </p:ext>
            </p:extLst>
          </p:nvPr>
        </p:nvGraphicFramePr>
        <p:xfrm>
          <a:off x="1940011" y="1050324"/>
          <a:ext cx="10552670" cy="6474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83121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5BB47-FDA1-60AC-A629-F708F84AC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BD76E5-84D6-56AB-7E88-FA5033E0C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pic>
        <p:nvPicPr>
          <p:cNvPr id="4" name="Picture 3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BC689102-5F03-4A4E-0D05-2CF0423BA7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B2268BD-D9C6-889D-9148-962CE8FFD5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110932"/>
              </p:ext>
            </p:extLst>
          </p:nvPr>
        </p:nvGraphicFramePr>
        <p:xfrm>
          <a:off x="556053" y="168585"/>
          <a:ext cx="12776887" cy="7903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Smiley Face 4">
            <a:extLst>
              <a:ext uri="{FF2B5EF4-FFF2-40B4-BE49-F238E27FC236}">
                <a16:creationId xmlns:a16="http://schemas.microsoft.com/office/drawing/2014/main" id="{388CA694-050F-FC3B-CA38-45AEACFF1D0C}"/>
              </a:ext>
            </a:extLst>
          </p:cNvPr>
          <p:cNvSpPr/>
          <p:nvPr/>
        </p:nvSpPr>
        <p:spPr>
          <a:xfrm>
            <a:off x="1500865" y="1870586"/>
            <a:ext cx="1062395" cy="958868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6" name="Multiplication Sign 5">
            <a:extLst>
              <a:ext uri="{FF2B5EF4-FFF2-40B4-BE49-F238E27FC236}">
                <a16:creationId xmlns:a16="http://schemas.microsoft.com/office/drawing/2014/main" id="{8FF182FD-1040-C116-4BB8-915D752B9194}"/>
              </a:ext>
            </a:extLst>
          </p:cNvPr>
          <p:cNvSpPr/>
          <p:nvPr/>
        </p:nvSpPr>
        <p:spPr>
          <a:xfrm>
            <a:off x="1500865" y="5748494"/>
            <a:ext cx="1028700" cy="127114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13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E0737-0BCD-6B30-C5BC-CC9F647B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6A4EBF-345E-73C6-E216-CF0683D4A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pic>
        <p:nvPicPr>
          <p:cNvPr id="4" name="Picture 3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6B1199E8-197D-69FF-2B26-1D50731525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7" name="Shape 1">
            <a:extLst>
              <a:ext uri="{FF2B5EF4-FFF2-40B4-BE49-F238E27FC236}">
                <a16:creationId xmlns:a16="http://schemas.microsoft.com/office/drawing/2014/main" id="{5C044B03-6E58-D55A-B7BF-A3B9BD0975C2}"/>
              </a:ext>
            </a:extLst>
          </p:cNvPr>
          <p:cNvSpPr/>
          <p:nvPr/>
        </p:nvSpPr>
        <p:spPr>
          <a:xfrm>
            <a:off x="519305" y="2288056"/>
            <a:ext cx="13134911" cy="3766756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n-US" sz="1600" noProof="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Indirect costs: flat rate up to 7% of eligible direct costs; not reported or audited.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Support to 3rd parties must be provided via activities (training, equipment, services).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No financial guarantee required.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Initial pre-financing up to 80% of contract value, but could be paid in </a:t>
            </a:r>
            <a:r>
              <a:rPr lang="en-US" sz="20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parts or a single </a:t>
            </a:r>
            <a:r>
              <a:rPr lang="en-US" sz="2000" noProof="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</a:t>
            </a:r>
            <a:r>
              <a:rPr lang="lt-LT" sz="20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</a:t>
            </a:r>
            <a:r>
              <a:rPr lang="en-US" sz="2000" noProof="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sfer</a:t>
            </a:r>
            <a:r>
              <a:rPr lang="en-US" sz="20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depending on </a:t>
            </a:r>
            <a:r>
              <a:rPr lang="en-US" sz="20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properties of the project (TBD during contract development) 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No contingency reserve</a:t>
            </a:r>
            <a:r>
              <a:rPr lang="lt-LT" sz="20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2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E2E536-CFCB-1BF8-5D7E-1C5718D1B1E0}"/>
              </a:ext>
            </a:extLst>
          </p:cNvPr>
          <p:cNvSpPr txBox="1"/>
          <p:nvPr/>
        </p:nvSpPr>
        <p:spPr>
          <a:xfrm>
            <a:off x="3657600" y="276314"/>
            <a:ext cx="7315200" cy="731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150"/>
              </a:lnSpc>
            </a:pPr>
            <a:r>
              <a:rPr lang="en-US" sz="4100" noProof="0" dirty="0">
                <a:latin typeface="Lato Bold" panose="020F0502020204030203" charset="0"/>
                <a:ea typeface="Lato Bold" panose="020F0502020204030203" charset="0"/>
                <a:cs typeface="Lato Bold" panose="020F0502020204030203" charset="0"/>
              </a:rPr>
              <a:t>Other important information</a:t>
            </a:r>
          </a:p>
        </p:txBody>
      </p:sp>
      <p:sp>
        <p:nvSpPr>
          <p:cNvPr id="10" name="Explosion: 14 Points 9">
            <a:extLst>
              <a:ext uri="{FF2B5EF4-FFF2-40B4-BE49-F238E27FC236}">
                <a16:creationId xmlns:a16="http://schemas.microsoft.com/office/drawing/2014/main" id="{A305F0C1-1496-A089-7C64-C71EAC9A79E3}"/>
              </a:ext>
            </a:extLst>
          </p:cNvPr>
          <p:cNvSpPr/>
          <p:nvPr/>
        </p:nvSpPr>
        <p:spPr>
          <a:xfrm>
            <a:off x="939600" y="414189"/>
            <a:ext cx="1642962" cy="1194851"/>
          </a:xfrm>
          <a:prstGeom prst="irregularSeal2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56072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F64CC-B3CB-F6EE-5BC0-4534C722F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DC7737-CD77-48F8-4973-84CB3B4DA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pic>
        <p:nvPicPr>
          <p:cNvPr id="4" name="Picture 3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B4D3FCCE-C36E-4B26-3ACA-A1645760D6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7" name="Shape 1">
            <a:extLst>
              <a:ext uri="{FF2B5EF4-FFF2-40B4-BE49-F238E27FC236}">
                <a16:creationId xmlns:a16="http://schemas.microsoft.com/office/drawing/2014/main" id="{CA1CF144-0BE7-3130-D296-5E8AEEF8C71D}"/>
              </a:ext>
            </a:extLst>
          </p:cNvPr>
          <p:cNvSpPr/>
          <p:nvPr/>
        </p:nvSpPr>
        <p:spPr>
          <a:xfrm>
            <a:off x="399185" y="563679"/>
            <a:ext cx="9597431" cy="2488440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noProof="0" dirty="0">
              <a:solidFill>
                <a:srgbClr val="4A4A4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2000" noProof="0" dirty="0">
                <a:latin typeface="Lato Bold" panose="020F0502020204030203" charset="0"/>
                <a:ea typeface="Lato Bold" panose="020F0502020204030203" charset="0"/>
                <a:cs typeface="Lato Bold" panose="020F0502020204030203" charset="0"/>
              </a:rPr>
              <a:t>Expenditure Verification</a:t>
            </a:r>
            <a:endParaRPr lang="en-US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Mandatory expenditure verification(s) by external auditor for the single (final report), see 15.7 of general conditions.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Applicable regardless of grant size.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be budgeted in the budget of the project.</a:t>
            </a:r>
          </a:p>
          <a:p>
            <a:pPr lvl="1">
              <a:lnSpc>
                <a:spcPct val="150000"/>
              </a:lnSpc>
            </a:pPr>
            <a:endParaRPr lang="en-US" sz="2000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809406-958A-A065-F7BA-4808B9C00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0803" y="4209644"/>
            <a:ext cx="4024534" cy="3612184"/>
          </a:xfrm>
          <a:prstGeom prst="rect">
            <a:avLst/>
          </a:prstGeom>
        </p:spPr>
      </p:pic>
      <p:sp>
        <p:nvSpPr>
          <p:cNvPr id="2" name="Shape 1">
            <a:extLst>
              <a:ext uri="{FF2B5EF4-FFF2-40B4-BE49-F238E27FC236}">
                <a16:creationId xmlns:a16="http://schemas.microsoft.com/office/drawing/2014/main" id="{8757D3EF-C01A-EFBE-73C2-5784CBFE4FD5}"/>
              </a:ext>
            </a:extLst>
          </p:cNvPr>
          <p:cNvSpPr/>
          <p:nvPr/>
        </p:nvSpPr>
        <p:spPr>
          <a:xfrm>
            <a:off x="399184" y="3200400"/>
            <a:ext cx="9597431" cy="4621427"/>
          </a:xfrm>
          <a:prstGeom prst="roundRect">
            <a:avLst>
              <a:gd name="adj" fmla="val 1088"/>
            </a:avLst>
          </a:prstGeom>
          <a:solidFill>
            <a:srgbClr val="EFECE6"/>
          </a:solidFill>
          <a:ln w="15240">
            <a:solidFill>
              <a:srgbClr val="CBC5B8"/>
            </a:solidFill>
            <a:prstDash val="solid"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noProof="0" dirty="0">
              <a:solidFill>
                <a:srgbClr val="4A4A4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2000" b="1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Financial questionnaire and annual financial reports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 the lead applicant’s profit and loss statement and balance sheet for up to the last three closed financial years (latest accounts not required from co-applicants).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Complete and submit the </a:t>
            </a:r>
            <a:r>
              <a:rPr lang="en-US" sz="1600" b="1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Financial Capacity Verification Questionnaire (Annex E)</a:t>
            </a:r>
            <a:r>
              <a:rPr lang="en-US" sz="16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with all required supporting documents (registration proof, recent bank statement, list of implemented projects, etc.).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Submit all documents as scanned/electronic copies showing clear stamps, signatures, and dates; originals must be kept on file for controls (PRAG 2.5.5).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documents are not in English, attach English translations of the relevant parts proving eligibility.</a:t>
            </a:r>
            <a:br>
              <a:rPr lang="en-US" sz="16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600" i="1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(Missing documents by the application deadline may result in rejection of the application)</a:t>
            </a:r>
            <a:endParaRPr lang="en-US" sz="2000" i="1" noProof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171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98502-9D2A-2FF9-8A2B-ADE8BC86B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11169F3-D4BD-1085-B6CF-45021E94096A}"/>
              </a:ext>
            </a:extLst>
          </p:cNvPr>
          <p:cNvSpPr/>
          <p:nvPr/>
        </p:nvSpPr>
        <p:spPr>
          <a:xfrm>
            <a:off x="733425" y="585311"/>
            <a:ext cx="5238869" cy="654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Template of the Budget</a:t>
            </a:r>
            <a:endParaRPr lang="en-US" sz="41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733C78F-BFCC-CFD9-A885-A17EBFBA09C6}"/>
              </a:ext>
            </a:extLst>
          </p:cNvPr>
          <p:cNvSpPr/>
          <p:nvPr/>
        </p:nvSpPr>
        <p:spPr>
          <a:xfrm>
            <a:off x="524609" y="1919777"/>
            <a:ext cx="6477000" cy="3493513"/>
          </a:xfrm>
          <a:prstGeom prst="roundRect">
            <a:avLst>
              <a:gd name="adj" fmla="val 954"/>
            </a:avLst>
          </a:prstGeom>
          <a:solidFill>
            <a:srgbClr val="EFECE6"/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D9224DE-CC54-3F0D-CB3E-5E5BC1500999}"/>
              </a:ext>
            </a:extLst>
          </p:cNvPr>
          <p:cNvSpPr/>
          <p:nvPr/>
        </p:nvSpPr>
        <p:spPr>
          <a:xfrm>
            <a:off x="655861" y="2018351"/>
            <a:ext cx="6012180" cy="3296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600"/>
              </a:lnSpc>
              <a:buSzPct val="100000"/>
            </a:pP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Template of the budget: 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Annex B Budget (Excel format)</a:t>
            </a:r>
          </a:p>
          <a:p>
            <a:pPr algn="l">
              <a:lnSpc>
                <a:spcPts val="2600"/>
              </a:lnSpc>
              <a:buSzPct val="100000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General recommendations</a:t>
            </a:r>
          </a:p>
          <a:p>
            <a:pPr marL="285750" indent="-285750" algn="l">
              <a:lnSpc>
                <a:spcPts val="26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Please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review Instructions 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the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Budget tab bellow the Budget </a:t>
            </a:r>
          </a:p>
          <a:p>
            <a:pPr algn="l">
              <a:lnSpc>
                <a:spcPts val="2600"/>
              </a:lnSpc>
              <a:buSzPct val="100000"/>
            </a:pP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table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for directions of how to indicate requested amount for each</a:t>
            </a:r>
          </a:p>
          <a:p>
            <a:pPr algn="l">
              <a:lnSpc>
                <a:spcPts val="2600"/>
              </a:lnSpc>
              <a:buSzPct val="100000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Budget category.</a:t>
            </a:r>
          </a:p>
          <a:p>
            <a:pPr marL="285750" indent="-285750" algn="l">
              <a:lnSpc>
                <a:spcPts val="26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Complete the data in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all tabs in Budget tab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</a:t>
            </a:r>
          </a:p>
          <a:p>
            <a:pPr marL="285750" indent="-285750" algn="l">
              <a:lnSpc>
                <a:spcPts val="26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Justification tab justify filled in Budget lines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</a:t>
            </a:r>
          </a:p>
          <a:p>
            <a:pPr marL="285750" indent="-285750" algn="l">
              <a:lnSpc>
                <a:spcPts val="26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Expected sources of funding tab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indicate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contribution amount </a:t>
            </a:r>
          </a:p>
          <a:p>
            <a:pPr algn="l">
              <a:lnSpc>
                <a:spcPts val="2600"/>
              </a:lnSpc>
              <a:buSzPct val="100000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and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other relevant information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</a:p>
          <a:p>
            <a:pPr algn="l">
              <a:lnSpc>
                <a:spcPts val="2600"/>
              </a:lnSpc>
              <a:buSzPct val="100000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6267080-7379-A857-F186-37C5633D40C0}"/>
              </a:ext>
            </a:extLst>
          </p:cNvPr>
          <p:cNvSpPr/>
          <p:nvPr/>
        </p:nvSpPr>
        <p:spPr>
          <a:xfrm>
            <a:off x="7652385" y="2344817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23B07A9-5F6D-0FA6-28CF-3C2F02F5D3EC}"/>
              </a:ext>
            </a:extLst>
          </p:cNvPr>
          <p:cNvSpPr/>
          <p:nvPr/>
        </p:nvSpPr>
        <p:spPr>
          <a:xfrm>
            <a:off x="7652385" y="2753439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1D109B1-C1C6-B4A9-C93C-5ADF7AC03892}"/>
              </a:ext>
            </a:extLst>
          </p:cNvPr>
          <p:cNvSpPr/>
          <p:nvPr/>
        </p:nvSpPr>
        <p:spPr>
          <a:xfrm>
            <a:off x="7652385" y="3162062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E26D071-E6D5-D108-6C7D-515273E20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777" y="7748275"/>
            <a:ext cx="2059623" cy="48132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3C7875E-EB38-EC6D-7F70-59156DFC9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360" y="265483"/>
            <a:ext cx="6326460" cy="7482791"/>
          </a:xfrm>
          <a:prstGeom prst="rect">
            <a:avLst/>
          </a:prstGeom>
        </p:spPr>
      </p:pic>
      <p:pic>
        <p:nvPicPr>
          <p:cNvPr id="26" name="Picture 2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08277A4D-72AF-25ED-586A-6DBC3234C8E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58A9ED4-93EA-EEE1-0E9C-51A6A7F5A9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858" y="5883935"/>
            <a:ext cx="6477000" cy="88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76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0A47A-C7FF-24A4-C1F2-E2DD8E63D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6ED3BEA-F1CE-A2FF-9E4E-A2C2666213DB}"/>
              </a:ext>
            </a:extLst>
          </p:cNvPr>
          <p:cNvSpPr/>
          <p:nvPr/>
        </p:nvSpPr>
        <p:spPr>
          <a:xfrm>
            <a:off x="733425" y="585311"/>
            <a:ext cx="9497970" cy="654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Budget completion guide: Budget</a:t>
            </a:r>
            <a:endParaRPr lang="en-US" sz="41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AA6147B-040B-61B4-4B85-83876F17DF54}"/>
              </a:ext>
            </a:extLst>
          </p:cNvPr>
          <p:cNvSpPr/>
          <p:nvPr/>
        </p:nvSpPr>
        <p:spPr>
          <a:xfrm>
            <a:off x="7652385" y="2344817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6135A952-8DFF-FB82-A9BE-4C695A7EF2B4}"/>
              </a:ext>
            </a:extLst>
          </p:cNvPr>
          <p:cNvSpPr/>
          <p:nvPr/>
        </p:nvSpPr>
        <p:spPr>
          <a:xfrm>
            <a:off x="7652385" y="2753439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E255FD5-8AE1-3704-3828-213A71990CC4}"/>
              </a:ext>
            </a:extLst>
          </p:cNvPr>
          <p:cNvSpPr/>
          <p:nvPr/>
        </p:nvSpPr>
        <p:spPr>
          <a:xfrm>
            <a:off x="7652385" y="3162062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B0A0E5F-0FD1-E05B-C0F1-52A90B2A1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777" y="7748275"/>
            <a:ext cx="2059623" cy="481325"/>
          </a:xfrm>
          <a:prstGeom prst="rect">
            <a:avLst/>
          </a:prstGeom>
        </p:spPr>
      </p:pic>
      <p:pic>
        <p:nvPicPr>
          <p:cNvPr id="26" name="Picture 2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44959E0C-08BD-FE43-EF85-003F614F2F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E7F3AB-212A-6824-99E3-C4D48CB40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415" y="1707585"/>
            <a:ext cx="9638149" cy="1982569"/>
          </a:xfrm>
          <a:prstGeom prst="rect">
            <a:avLst/>
          </a:prstGeom>
        </p:spPr>
      </p:pic>
      <p:sp>
        <p:nvSpPr>
          <p:cNvPr id="14" name="Shape 2">
            <a:extLst>
              <a:ext uri="{FF2B5EF4-FFF2-40B4-BE49-F238E27FC236}">
                <a16:creationId xmlns:a16="http://schemas.microsoft.com/office/drawing/2014/main" id="{844F2F7B-3BBD-A837-39B7-B08F052D2208}"/>
              </a:ext>
            </a:extLst>
          </p:cNvPr>
          <p:cNvSpPr/>
          <p:nvPr/>
        </p:nvSpPr>
        <p:spPr>
          <a:xfrm>
            <a:off x="628651" y="1219063"/>
            <a:ext cx="11307976" cy="503333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1. Indicate: Unit, number of units, unit value (EUR) and total amount of cost (EUR) in the tab Budget</a:t>
            </a:r>
            <a:endParaRPr lang="lt-LT" sz="2000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932CA687-65F9-8FA9-D227-F06DAF360445}"/>
              </a:ext>
            </a:extLst>
          </p:cNvPr>
          <p:cNvSpPr/>
          <p:nvPr/>
        </p:nvSpPr>
        <p:spPr>
          <a:xfrm>
            <a:off x="628650" y="3868122"/>
            <a:ext cx="11942127" cy="435019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2. Justify costs in the tab Justification. Provide narrative clarification and calculations for each budget line</a:t>
            </a:r>
            <a:endParaRPr lang="lt-LT" sz="2000" dirty="0"/>
          </a:p>
        </p:txBody>
      </p:sp>
      <p:sp>
        <p:nvSpPr>
          <p:cNvPr id="5" name="AutoShape 2" descr="Sugeneruotas vaizdas">
            <a:extLst>
              <a:ext uri="{FF2B5EF4-FFF2-40B4-BE49-F238E27FC236}">
                <a16:creationId xmlns:a16="http://schemas.microsoft.com/office/drawing/2014/main" id="{DD478E17-E109-0E41-5A17-B2A2CB6449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1587104" cy="15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6" name="AutoShape 4" descr="Sugeneruotas vaizdas">
            <a:extLst>
              <a:ext uri="{FF2B5EF4-FFF2-40B4-BE49-F238E27FC236}">
                <a16:creationId xmlns:a16="http://schemas.microsoft.com/office/drawing/2014/main" id="{4C172E0C-9531-6A36-13C5-104291D717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64432" y="1807587"/>
            <a:ext cx="1281131" cy="128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E0BD7C2F-6139-5F3F-85CE-03BD70BEE8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799" y="1742303"/>
            <a:ext cx="2524897" cy="252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4610000E-58B4-8A65-507D-937AE256633D}"/>
              </a:ext>
            </a:extLst>
          </p:cNvPr>
          <p:cNvSpPr/>
          <p:nvPr/>
        </p:nvSpPr>
        <p:spPr>
          <a:xfrm>
            <a:off x="12200223" y="4170588"/>
            <a:ext cx="1812094" cy="503333"/>
          </a:xfrm>
          <a:prstGeom prst="irregularSeal2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Example</a:t>
            </a:r>
            <a:endParaRPr lang="lt-LT" sz="1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0710EF-F730-D867-1B83-3E15616F14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073" y="4340542"/>
            <a:ext cx="11097491" cy="354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10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78B98-B203-5979-C86D-8DBD40F8A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7">
            <a:extLst>
              <a:ext uri="{FF2B5EF4-FFF2-40B4-BE49-F238E27FC236}">
                <a16:creationId xmlns:a16="http://schemas.microsoft.com/office/drawing/2014/main" id="{23E025A6-EBED-F6C5-9EE7-3EC81B77D42F}"/>
              </a:ext>
            </a:extLst>
          </p:cNvPr>
          <p:cNvSpPr/>
          <p:nvPr/>
        </p:nvSpPr>
        <p:spPr>
          <a:xfrm>
            <a:off x="7652385" y="2344817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E6E2812-796E-5E64-A030-3A380E69BAE4}"/>
              </a:ext>
            </a:extLst>
          </p:cNvPr>
          <p:cNvSpPr/>
          <p:nvPr/>
        </p:nvSpPr>
        <p:spPr>
          <a:xfrm>
            <a:off x="7652385" y="2753439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736758D-A42B-3F39-42EF-405145297BE9}"/>
              </a:ext>
            </a:extLst>
          </p:cNvPr>
          <p:cNvSpPr/>
          <p:nvPr/>
        </p:nvSpPr>
        <p:spPr>
          <a:xfrm>
            <a:off x="7652385" y="3162062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8FD0054-7B48-2E98-7C9F-4202EEF21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777" y="7748275"/>
            <a:ext cx="2059623" cy="481325"/>
          </a:xfrm>
          <a:prstGeom prst="rect">
            <a:avLst/>
          </a:prstGeom>
        </p:spPr>
      </p:pic>
      <p:pic>
        <p:nvPicPr>
          <p:cNvPr id="26" name="Picture 2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236ED3D4-95A5-6484-8041-8814F867A0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3" name="Shape 2">
            <a:extLst>
              <a:ext uri="{FF2B5EF4-FFF2-40B4-BE49-F238E27FC236}">
                <a16:creationId xmlns:a16="http://schemas.microsoft.com/office/drawing/2014/main" id="{3BE63933-0AFA-CC88-BB17-706D4A498443}"/>
              </a:ext>
            </a:extLst>
          </p:cNvPr>
          <p:cNvSpPr/>
          <p:nvPr/>
        </p:nvSpPr>
        <p:spPr>
          <a:xfrm>
            <a:off x="875787" y="463376"/>
            <a:ext cx="8824268" cy="599305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3. Indicate sources of funding</a:t>
            </a:r>
            <a:r>
              <a:rPr lang="lt-LT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tab: 3. Expected sources of funding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100 % will be covered by the EU/EDF (No co-financing required)</a:t>
            </a:r>
            <a:endParaRPr lang="lt-LT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728A07-9BCF-C66C-3D3A-3B9958728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3843" y="1657006"/>
            <a:ext cx="8613033" cy="588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86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E5475-A4B6-7172-255C-07290673D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B900F1F-0A6A-3185-0D53-628D2A8DAD84}"/>
              </a:ext>
            </a:extLst>
          </p:cNvPr>
          <p:cNvSpPr/>
          <p:nvPr/>
        </p:nvSpPr>
        <p:spPr>
          <a:xfrm>
            <a:off x="733424" y="585311"/>
            <a:ext cx="10177591" cy="767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Budget heading: 1. HUMAN RESOURCES</a:t>
            </a:r>
            <a:endParaRPr lang="en-US" sz="41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DC6446B-0E8F-8552-C67D-D4BAE49F4635}"/>
              </a:ext>
            </a:extLst>
          </p:cNvPr>
          <p:cNvSpPr/>
          <p:nvPr/>
        </p:nvSpPr>
        <p:spPr>
          <a:xfrm>
            <a:off x="182171" y="1307675"/>
            <a:ext cx="6613674" cy="6711964"/>
          </a:xfrm>
          <a:prstGeom prst="roundRect">
            <a:avLst>
              <a:gd name="adj" fmla="val 954"/>
            </a:avLst>
          </a:prstGeom>
          <a:solidFill>
            <a:srgbClr val="EFECE6"/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66E6F56-3BAC-53D6-3F22-952496A8D1AF}"/>
              </a:ext>
            </a:extLst>
          </p:cNvPr>
          <p:cNvSpPr/>
          <p:nvPr/>
        </p:nvSpPr>
        <p:spPr>
          <a:xfrm>
            <a:off x="367845" y="1352455"/>
            <a:ext cx="6500876" cy="6556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16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Main principles of planning:</a:t>
            </a:r>
          </a:p>
          <a:p>
            <a:endParaRPr lang="en-US" sz="1600" noProof="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Costs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should be foreseen for staff to be hired directly for the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implementing of activities (or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service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contracts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concluded; in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such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case,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costs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of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services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to be included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new sub-heading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5).</a:t>
            </a:r>
          </a:p>
          <a:p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rate should follow the existing salary structure within the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organization for a similar position.</a:t>
            </a:r>
          </a:p>
          <a:p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r>
              <a:rPr lang="en-US" sz="1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JUSTIFICATION:</a:t>
            </a:r>
            <a:r>
              <a:rPr lang="lt-LT" sz="1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Describe the role and responsibilities of each position, </a:t>
            </a:r>
          </a:p>
          <a:p>
            <a:r>
              <a:rPr lang="en-US" sz="1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determination of unit value.</a:t>
            </a:r>
          </a:p>
          <a:p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r>
              <a:rPr lang="en-US" sz="1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Note! Bonuses are ineligible costs</a:t>
            </a:r>
          </a:p>
          <a:p>
            <a:endParaRPr lang="lt-LT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Full time equivalent (FTE) should be used to calculate salaries: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FTE is the hours worked by one employee on a full-time basis,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typically considered 40 hours per week.</a:t>
            </a:r>
          </a:p>
          <a:p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40-hour employee should be shown as 1.00, 30 hours as 0.75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and 20 hours as 0.50 (50%)</a:t>
            </a:r>
          </a:p>
          <a:p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Budget line name should include FTE percentage (e.g. „1.2.1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Project TL (50% )”)</a:t>
            </a:r>
          </a:p>
          <a:p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</a:t>
            </a:r>
            <a:r>
              <a:rPr lang="en-US" sz="1600" noProof="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nter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the calculated full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-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time salary, percentage of time that will be </a:t>
            </a:r>
          </a:p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spent on the grant objectives</a:t>
            </a:r>
            <a:endParaRPr lang="lt-LT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3F38AEE-4F1E-C393-C9FC-21499396D5A7}"/>
              </a:ext>
            </a:extLst>
          </p:cNvPr>
          <p:cNvSpPr/>
          <p:nvPr/>
        </p:nvSpPr>
        <p:spPr>
          <a:xfrm>
            <a:off x="7652385" y="2344817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1BB64BE-9798-9841-A32E-89A72FC005AD}"/>
              </a:ext>
            </a:extLst>
          </p:cNvPr>
          <p:cNvSpPr/>
          <p:nvPr/>
        </p:nvSpPr>
        <p:spPr>
          <a:xfrm>
            <a:off x="7652385" y="2753439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F209F1BE-B696-FA3B-0E55-7D398C69F837}"/>
              </a:ext>
            </a:extLst>
          </p:cNvPr>
          <p:cNvSpPr/>
          <p:nvPr/>
        </p:nvSpPr>
        <p:spPr>
          <a:xfrm>
            <a:off x="7652385" y="3162062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1852C9D-178B-1AC9-A694-092438964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777" y="7748275"/>
            <a:ext cx="2059623" cy="481325"/>
          </a:xfrm>
          <a:prstGeom prst="rect">
            <a:avLst/>
          </a:prstGeom>
        </p:spPr>
      </p:pic>
      <p:pic>
        <p:nvPicPr>
          <p:cNvPr id="26" name="Picture 2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3CC2DDC8-19C4-55E7-61AE-076EC87FEC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7543D1-96D3-EE84-9D26-74459DE21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8016" y="1314924"/>
            <a:ext cx="7470213" cy="17520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AEA3D0-5942-6CDF-4A50-79868E056E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2351" y="3329702"/>
            <a:ext cx="7465878" cy="4667451"/>
          </a:xfrm>
          <a:prstGeom prst="rect">
            <a:avLst/>
          </a:prstGeom>
        </p:spPr>
      </p:pic>
      <p:sp>
        <p:nvSpPr>
          <p:cNvPr id="4" name="Explosion: 14 Points 3">
            <a:extLst>
              <a:ext uri="{FF2B5EF4-FFF2-40B4-BE49-F238E27FC236}">
                <a16:creationId xmlns:a16="http://schemas.microsoft.com/office/drawing/2014/main" id="{3F4DFEFD-3E2E-EA0F-89F3-388F03F72399}"/>
              </a:ext>
            </a:extLst>
          </p:cNvPr>
          <p:cNvSpPr/>
          <p:nvPr/>
        </p:nvSpPr>
        <p:spPr>
          <a:xfrm>
            <a:off x="12930564" y="1225011"/>
            <a:ext cx="1812094" cy="503333"/>
          </a:xfrm>
          <a:prstGeom prst="irregularSeal2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Example</a:t>
            </a:r>
            <a:endParaRPr lang="lt-LT" sz="1200" dirty="0"/>
          </a:p>
        </p:txBody>
      </p:sp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3F68C5BF-6E2D-52B2-923E-754B538429DA}"/>
              </a:ext>
            </a:extLst>
          </p:cNvPr>
          <p:cNvSpPr/>
          <p:nvPr/>
        </p:nvSpPr>
        <p:spPr>
          <a:xfrm>
            <a:off x="13027967" y="3265723"/>
            <a:ext cx="1812094" cy="503333"/>
          </a:xfrm>
          <a:prstGeom prst="irregularSeal2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Example</a:t>
            </a:r>
            <a:endParaRPr lang="lt-LT" sz="1200" dirty="0"/>
          </a:p>
        </p:txBody>
      </p:sp>
    </p:spTree>
    <p:extLst>
      <p:ext uri="{BB962C8B-B14F-4D97-AF65-F5344CB8AC3E}">
        <p14:creationId xmlns:p14="http://schemas.microsoft.com/office/powerpoint/2010/main" val="892157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4F891-E7D5-8246-3784-A29F9BE0B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AA22E74-B730-BB5F-52AA-B5262217D41D}"/>
              </a:ext>
            </a:extLst>
          </p:cNvPr>
          <p:cNvSpPr/>
          <p:nvPr/>
        </p:nvSpPr>
        <p:spPr>
          <a:xfrm>
            <a:off x="733425" y="585311"/>
            <a:ext cx="10227018" cy="767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Budget heading: 2. TRAVEL COSTS and 1.3. Per diems</a:t>
            </a:r>
            <a:endParaRPr lang="en-US" sz="41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A9A0775-70A0-0378-0065-CA0814F757C1}"/>
              </a:ext>
            </a:extLst>
          </p:cNvPr>
          <p:cNvSpPr/>
          <p:nvPr/>
        </p:nvSpPr>
        <p:spPr>
          <a:xfrm>
            <a:off x="185063" y="1352455"/>
            <a:ext cx="13835661" cy="4292442"/>
          </a:xfrm>
          <a:prstGeom prst="roundRect">
            <a:avLst>
              <a:gd name="adj" fmla="val 954"/>
            </a:avLst>
          </a:prstGeom>
          <a:solidFill>
            <a:srgbClr val="EFECE6"/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AF232D3-BAF9-EBC8-89A4-03A57D6FB191}"/>
              </a:ext>
            </a:extLst>
          </p:cNvPr>
          <p:cNvSpPr/>
          <p:nvPr/>
        </p:nvSpPr>
        <p:spPr>
          <a:xfrm>
            <a:off x="325182" y="1362672"/>
            <a:ext cx="13835661" cy="4282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Please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specify the cost per person of travel expenses, including transportation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and per diem.</a:t>
            </a:r>
          </a:p>
          <a:p>
            <a:pPr>
              <a:spcBef>
                <a:spcPts val="600"/>
              </a:spcBef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>
              <a:spcBef>
                <a:spcPts val="600"/>
              </a:spcBef>
            </a:pPr>
            <a:r>
              <a:rPr lang="lt-LT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Use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organisational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per‑diem size, which does not exceed EC limits</a:t>
            </a:r>
          </a:p>
          <a:p>
            <a:pPr>
              <a:spcBef>
                <a:spcPts val="600"/>
              </a:spcBef>
            </a:pPr>
            <a:endParaRPr lang="en-US" sz="1600" b="1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>
              <a:spcBef>
                <a:spcPts val="600"/>
              </a:spcBef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>
              <a:spcBef>
                <a:spcPts val="600"/>
              </a:spcBef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Please in the Justification indicate:</a:t>
            </a:r>
            <a:endParaRPr lang="lt-LT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Explain the need for all travel, link to activity. Indicate Destination countries, number of </a:t>
            </a:r>
            <a:r>
              <a:rPr lang="en-US" sz="16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travellers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and days in trip.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Route (countries), trips, transport type (air, ship), number of passengers and their roles/tasks; economy class.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Local travel - transport from Actions HQ (e.g. capital city) to other locations in the same country.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If included, provide reasoning (e.g. direct engagement with regional stakeholders, on-site assessments, participation in events)</a:t>
            </a:r>
          </a:p>
          <a:p>
            <a:pPr algn="l">
              <a:lnSpc>
                <a:spcPts val="2600"/>
              </a:lnSpc>
              <a:buSzPct val="100000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B41A7BE-6C62-5B2D-7C3E-53BB1971D362}"/>
              </a:ext>
            </a:extLst>
          </p:cNvPr>
          <p:cNvSpPr/>
          <p:nvPr/>
        </p:nvSpPr>
        <p:spPr>
          <a:xfrm>
            <a:off x="7652385" y="2344817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5A0E2A9-73AF-87F1-1898-F03A5145F994}"/>
              </a:ext>
            </a:extLst>
          </p:cNvPr>
          <p:cNvSpPr/>
          <p:nvPr/>
        </p:nvSpPr>
        <p:spPr>
          <a:xfrm>
            <a:off x="7652385" y="2753439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8502EC3D-38CD-2BFA-1B1E-EEFC26D9E7B3}"/>
              </a:ext>
            </a:extLst>
          </p:cNvPr>
          <p:cNvSpPr/>
          <p:nvPr/>
        </p:nvSpPr>
        <p:spPr>
          <a:xfrm>
            <a:off x="7652385" y="3162062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CB5A1B1-3F32-AFF3-EFA0-E33282593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777" y="7748275"/>
            <a:ext cx="2059623" cy="481325"/>
          </a:xfrm>
          <a:prstGeom prst="rect">
            <a:avLst/>
          </a:prstGeom>
        </p:spPr>
      </p:pic>
      <p:pic>
        <p:nvPicPr>
          <p:cNvPr id="26" name="Picture 2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7FA9B305-3750-4E22-593C-D564E8A977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6" name="Shape 2">
            <a:extLst>
              <a:ext uri="{FF2B5EF4-FFF2-40B4-BE49-F238E27FC236}">
                <a16:creationId xmlns:a16="http://schemas.microsoft.com/office/drawing/2014/main" id="{94E8157E-4A80-26C2-A28E-890A34433B81}"/>
              </a:ext>
            </a:extLst>
          </p:cNvPr>
          <p:cNvSpPr/>
          <p:nvPr/>
        </p:nvSpPr>
        <p:spPr>
          <a:xfrm>
            <a:off x="253677" y="2323558"/>
            <a:ext cx="13582934" cy="713077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FF0000"/>
                </a:solidFill>
                <a:latin typeface="Tahoma" panose="020B0604030504040204" pitchFamily="34" charset="0"/>
                <a:hlinkClick r:id="rId5"/>
              </a:rPr>
              <a:t>https://international-partnerships.ec.europa.eu/document/download/167fc5d8-015b-4a51-85b1-266891fbcc21_</a:t>
            </a:r>
          </a:p>
          <a:p>
            <a:pPr>
              <a:spcBef>
                <a:spcPts val="600"/>
              </a:spcBef>
            </a:pPr>
            <a:r>
              <a:rPr lang="en-US" sz="1600" dirty="0" err="1">
                <a:solidFill>
                  <a:srgbClr val="FF0000"/>
                </a:solidFill>
                <a:latin typeface="Tahoma" panose="020B0604030504040204" pitchFamily="34" charset="0"/>
                <a:hlinkClick r:id="rId5"/>
              </a:rPr>
              <a:t>en?filename</a:t>
            </a:r>
            <a:r>
              <a:rPr lang="en-US" sz="1600" dirty="0">
                <a:solidFill>
                  <a:srgbClr val="FF0000"/>
                </a:solidFill>
                <a:latin typeface="Tahoma" panose="020B0604030504040204" pitchFamily="34" charset="0"/>
                <a:hlinkClick r:id="rId5"/>
              </a:rPr>
              <a:t>=per-diem-rates-20241108_en.pdf</a:t>
            </a:r>
            <a:endParaRPr lang="en-US" dirty="0"/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38E6F1-9E73-A7ED-C501-C880D6A3FC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4778" y="5719556"/>
            <a:ext cx="10494997" cy="192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92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D57A4-F6C3-E416-51B8-86CC4E2F1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84F15AE-32EC-CEEE-362C-EC54DB416280}"/>
              </a:ext>
            </a:extLst>
          </p:cNvPr>
          <p:cNvSpPr/>
          <p:nvPr/>
        </p:nvSpPr>
        <p:spPr>
          <a:xfrm>
            <a:off x="733425" y="585311"/>
            <a:ext cx="10227018" cy="767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noProof="0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Budget heading: 3. EQUIPMENT</a:t>
            </a:r>
            <a:endParaRPr lang="en-US" sz="4100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5037B1F-13D2-1C99-2222-3B368BA1205A}"/>
              </a:ext>
            </a:extLst>
          </p:cNvPr>
          <p:cNvSpPr/>
          <p:nvPr/>
        </p:nvSpPr>
        <p:spPr>
          <a:xfrm>
            <a:off x="7652385" y="2344817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noProof="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00D0B6F-11A9-AB01-B534-A1B98BCB9A47}"/>
              </a:ext>
            </a:extLst>
          </p:cNvPr>
          <p:cNvSpPr/>
          <p:nvPr/>
        </p:nvSpPr>
        <p:spPr>
          <a:xfrm>
            <a:off x="7652385" y="2753439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noProof="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204FF64-40D3-4546-CD3B-F2D6483FFEC3}"/>
              </a:ext>
            </a:extLst>
          </p:cNvPr>
          <p:cNvSpPr/>
          <p:nvPr/>
        </p:nvSpPr>
        <p:spPr>
          <a:xfrm>
            <a:off x="7652385" y="3162062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noProof="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7B6E97E-2405-6EB9-80F4-679534EB6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777" y="7748275"/>
            <a:ext cx="2059623" cy="481325"/>
          </a:xfrm>
          <a:prstGeom prst="rect">
            <a:avLst/>
          </a:prstGeom>
        </p:spPr>
      </p:pic>
      <p:pic>
        <p:nvPicPr>
          <p:cNvPr id="26" name="Picture 2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72499FD4-39AF-5F5A-F8A8-A63ADD3DA4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230E50-155B-1B2D-9234-4A57FA926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4674" y="6328448"/>
            <a:ext cx="9902069" cy="1419827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4ABF10E-5875-28BA-48FB-B07903D7D5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054978"/>
              </p:ext>
            </p:extLst>
          </p:nvPr>
        </p:nvGraphicFramePr>
        <p:xfrm>
          <a:off x="831273" y="1946608"/>
          <a:ext cx="13092544" cy="34301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9917">
                  <a:extLst>
                    <a:ext uri="{9D8B030D-6E8A-4147-A177-3AD203B41FA5}">
                      <a16:colId xmlns:a16="http://schemas.microsoft.com/office/drawing/2014/main" val="587624010"/>
                    </a:ext>
                  </a:extLst>
                </a:gridCol>
                <a:gridCol w="3131318">
                  <a:extLst>
                    <a:ext uri="{9D8B030D-6E8A-4147-A177-3AD203B41FA5}">
                      <a16:colId xmlns:a16="http://schemas.microsoft.com/office/drawing/2014/main" val="2766039926"/>
                    </a:ext>
                  </a:extLst>
                </a:gridCol>
                <a:gridCol w="2956765">
                  <a:extLst>
                    <a:ext uri="{9D8B030D-6E8A-4147-A177-3AD203B41FA5}">
                      <a16:colId xmlns:a16="http://schemas.microsoft.com/office/drawing/2014/main" val="1510465016"/>
                    </a:ext>
                  </a:extLst>
                </a:gridCol>
                <a:gridCol w="1343891">
                  <a:extLst>
                    <a:ext uri="{9D8B030D-6E8A-4147-A177-3AD203B41FA5}">
                      <a16:colId xmlns:a16="http://schemas.microsoft.com/office/drawing/2014/main" val="3052006995"/>
                    </a:ext>
                  </a:extLst>
                </a:gridCol>
                <a:gridCol w="1080653">
                  <a:extLst>
                    <a:ext uri="{9D8B030D-6E8A-4147-A177-3AD203B41FA5}">
                      <a16:colId xmlns:a16="http://schemas.microsoft.com/office/drawing/2014/main" val="2698934390"/>
                    </a:ext>
                  </a:extLst>
                </a:gridCol>
              </a:tblGrid>
              <a:tr h="358448">
                <a:tc rowSpan="2"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algn="ctr"/>
                      <a:r>
                        <a:rPr lang="en-US" b="1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Type of asset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Purchase*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963753"/>
                  </a:ext>
                </a:extLst>
              </a:tr>
              <a:tr h="627284">
                <a:tc v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Final owner (after of actin)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Usage after end of action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Full cost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Partial Cost**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908680"/>
                  </a:ext>
                </a:extLst>
              </a:tr>
              <a:tr h="732861">
                <a:tc>
                  <a:txBody>
                    <a:bodyPr/>
                    <a:lstStyle/>
                    <a:p>
                      <a:pPr algn="l"/>
                      <a:r>
                        <a:rPr lang="en-US" sz="14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Used to generate action results (e.g. pilot farming equipment, IT for local communities, prizes for top contestants, etc.)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Final local beneficiaries (not grant contract parties)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✓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28604"/>
                  </a:ext>
                </a:extLst>
              </a:tr>
              <a:tr h="651164">
                <a:tc rowSpan="3">
                  <a:txBody>
                    <a:bodyPr/>
                    <a:lstStyle/>
                    <a:p>
                      <a:pPr algn="l"/>
                      <a:r>
                        <a:rPr lang="en-US" sz="14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Used to administer/implement the action (e.g. laptops/IT equipment/vehicles/furniture for applicant's team members)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Transfer to Final local beneficiaries (not grant contract parties)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Justified usage for sustainability / for same goals as action / other EU funded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✓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099622"/>
                  </a:ext>
                </a:extLst>
              </a:tr>
              <a:tr h="610716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Kept by applicant and/or co-applicants (parties to the contract) after end of the action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✓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979798"/>
                  </a:ext>
                </a:extLst>
              </a:tr>
              <a:tr h="429607">
                <a:tc vMerge="1"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Usage for own 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noProof="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noProof="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✓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135104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E98F25E7-C3EE-0A22-584C-049C39043C6D}"/>
              </a:ext>
            </a:extLst>
          </p:cNvPr>
          <p:cNvSpPr txBox="1"/>
          <p:nvPr/>
        </p:nvSpPr>
        <p:spPr>
          <a:xfrm>
            <a:off x="831272" y="5450138"/>
            <a:ext cx="89924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* Option to rent is available in all scenarios</a:t>
            </a:r>
          </a:p>
          <a:p>
            <a:r>
              <a:rPr lang="en-US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** Pro-rata, equal to depreciation costs for the time period of the action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ABEDD8-AB7A-5E04-93B1-1759F1D20E04}"/>
              </a:ext>
            </a:extLst>
          </p:cNvPr>
          <p:cNvSpPr txBox="1"/>
          <p:nvPr/>
        </p:nvSpPr>
        <p:spPr>
          <a:xfrm>
            <a:off x="831273" y="1355939"/>
            <a:ext cx="8992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Long-term (fixed) assets to be used during and after the Action implementation period </a:t>
            </a:r>
          </a:p>
        </p:txBody>
      </p:sp>
    </p:spTree>
    <p:extLst>
      <p:ext uri="{BB962C8B-B14F-4D97-AF65-F5344CB8AC3E}">
        <p14:creationId xmlns:p14="http://schemas.microsoft.com/office/powerpoint/2010/main" val="1888660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F47ED-B509-7757-67D0-029C89954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5C3831B-28A5-A244-5B93-2AA836E3FDB5}"/>
              </a:ext>
            </a:extLst>
          </p:cNvPr>
          <p:cNvSpPr/>
          <p:nvPr/>
        </p:nvSpPr>
        <p:spPr>
          <a:xfrm>
            <a:off x="733424" y="585311"/>
            <a:ext cx="11351483" cy="767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Budget heading: </a:t>
            </a:r>
            <a:r>
              <a:rPr lang="lt-LT" sz="4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5. OTHER COSTS, SERVICES 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7A45EBF-ECB7-09B1-9607-7AC94D227905}"/>
              </a:ext>
            </a:extLst>
          </p:cNvPr>
          <p:cNvSpPr/>
          <p:nvPr/>
        </p:nvSpPr>
        <p:spPr>
          <a:xfrm>
            <a:off x="325182" y="1362672"/>
            <a:ext cx="13835661" cy="4282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600"/>
              </a:lnSpc>
              <a:buSzPct val="100000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2596F72-F85C-D707-3F9F-D36FF8275529}"/>
              </a:ext>
            </a:extLst>
          </p:cNvPr>
          <p:cNvSpPr/>
          <p:nvPr/>
        </p:nvSpPr>
        <p:spPr>
          <a:xfrm>
            <a:off x="7652385" y="2344817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023CF09-9DE2-EA95-E5C1-9C76E2C2711E}"/>
              </a:ext>
            </a:extLst>
          </p:cNvPr>
          <p:cNvSpPr/>
          <p:nvPr/>
        </p:nvSpPr>
        <p:spPr>
          <a:xfrm>
            <a:off x="7652385" y="2753439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02E6412-2232-7613-508A-E41F42117B83}"/>
              </a:ext>
            </a:extLst>
          </p:cNvPr>
          <p:cNvSpPr/>
          <p:nvPr/>
        </p:nvSpPr>
        <p:spPr>
          <a:xfrm>
            <a:off x="7652385" y="3162062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AED403E-6FB2-B5B7-66AE-416033CF6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777" y="7748275"/>
            <a:ext cx="2059623" cy="481325"/>
          </a:xfrm>
          <a:prstGeom prst="rect">
            <a:avLst/>
          </a:prstGeom>
        </p:spPr>
      </p:pic>
      <p:pic>
        <p:nvPicPr>
          <p:cNvPr id="26" name="Picture 2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08CDDB34-7CB0-39C5-4803-BB7F6BD6BB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6" name="Shape 2">
            <a:extLst>
              <a:ext uri="{FF2B5EF4-FFF2-40B4-BE49-F238E27FC236}">
                <a16:creationId xmlns:a16="http://schemas.microsoft.com/office/drawing/2014/main" id="{D13DE4D7-A53B-0F88-6EE3-546B8FEE9E40}"/>
              </a:ext>
            </a:extLst>
          </p:cNvPr>
          <p:cNvSpPr/>
          <p:nvPr/>
        </p:nvSpPr>
        <p:spPr>
          <a:xfrm>
            <a:off x="544124" y="2182927"/>
            <a:ext cx="13397776" cy="13877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These are specific external costs necessary for project implementation that cannot be included under other budget headings.</a:t>
            </a:r>
            <a:b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They must be clearly justified, linked to project activities, and procured in line with </a:t>
            </a:r>
            <a:r>
              <a:rPr lang="en-US" sz="16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Procurement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rules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for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beneficiaries</a:t>
            </a:r>
            <a:r>
              <a:rPr lang="lt-LT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(Annex 4).</a:t>
            </a:r>
          </a:p>
          <a:p>
            <a:endParaRPr lang="lt-LT" sz="1600" b="1" dirty="0"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r>
              <a:rPr lang="en-US" sz="1600" b="1" dirty="0">
                <a:latin typeface="Lato" pitchFamily="34" charset="0"/>
                <a:ea typeface="Lato" pitchFamily="34" charset="-122"/>
                <a:cs typeface="Lato" pitchFamily="34" charset="-120"/>
              </a:rPr>
              <a:t>Note that all expert services for the activities </a:t>
            </a:r>
            <a:r>
              <a:rPr lang="lt-LT" sz="1600" b="1" dirty="0" err="1">
                <a:latin typeface="Lato" pitchFamily="34" charset="0"/>
                <a:ea typeface="Lato" pitchFamily="34" charset="-122"/>
                <a:cs typeface="Lato" pitchFamily="34" charset="-120"/>
              </a:rPr>
              <a:t>under</a:t>
            </a:r>
            <a:r>
              <a:rPr lang="lt-LT" sz="1600" b="1" dirty="0"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00" b="1" dirty="0">
                <a:latin typeface="Lato" pitchFamily="34" charset="0"/>
                <a:ea typeface="Lato" pitchFamily="34" charset="-122"/>
                <a:cs typeface="Lato" pitchFamily="34" charset="-120"/>
              </a:rPr>
              <a:t>service contracts</a:t>
            </a:r>
            <a:r>
              <a:rPr lang="lt-LT" sz="1600" b="1" dirty="0">
                <a:latin typeface="Lato" pitchFamily="34" charset="0"/>
                <a:ea typeface="Lato" pitchFamily="34" charset="-122"/>
                <a:cs typeface="Lato" pitchFamily="34" charset="-120"/>
              </a:rPr>
              <a:t>,</a:t>
            </a:r>
            <a:r>
              <a:rPr lang="en-US" sz="1600" b="1" dirty="0">
                <a:latin typeface="Lato" pitchFamily="34" charset="0"/>
                <a:ea typeface="Lato" pitchFamily="34" charset="-122"/>
                <a:cs typeface="Lato" pitchFamily="34" charset="-120"/>
              </a:rPr>
              <a:t> must be indicated in line 5.7</a:t>
            </a:r>
            <a:r>
              <a:rPr lang="lt-LT" sz="1600" b="1" dirty="0"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600" b="1" dirty="0"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CD226F-AD5A-AB8B-28B3-F40B029F6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51" y="3904736"/>
            <a:ext cx="11168736" cy="26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4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3B59B-ED4C-3C35-8A69-95109A304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4C4BBF8-8417-39F2-EC56-8B9720761106}"/>
              </a:ext>
            </a:extLst>
          </p:cNvPr>
          <p:cNvSpPr/>
          <p:nvPr/>
        </p:nvSpPr>
        <p:spPr>
          <a:xfrm>
            <a:off x="325182" y="545352"/>
            <a:ext cx="9523441" cy="61215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Check before submission of </a:t>
            </a:r>
          </a:p>
          <a:p>
            <a:pPr marL="0" indent="0" algn="l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the proposal</a:t>
            </a:r>
            <a:endParaRPr lang="lt-LT" sz="4100" b="1" dirty="0">
              <a:solidFill>
                <a:srgbClr val="282824"/>
              </a:solidFill>
              <a:latin typeface="Lato Bold" pitchFamily="34" charset="0"/>
              <a:ea typeface="Lato Bold" pitchFamily="34" charset="-122"/>
              <a:cs typeface="Lato Bold" pitchFamily="34" charset="-12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C1F85D4-ED96-8DEE-90CC-6AAB9256A803}"/>
              </a:ext>
            </a:extLst>
          </p:cNvPr>
          <p:cNvSpPr/>
          <p:nvPr/>
        </p:nvSpPr>
        <p:spPr>
          <a:xfrm>
            <a:off x="325182" y="1362672"/>
            <a:ext cx="13835661" cy="4282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600"/>
              </a:lnSpc>
              <a:buSzPct val="100000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ts val="2600"/>
              </a:lnSpc>
              <a:buSzPct val="100000"/>
            </a:pPr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36A24F2-558B-3FB5-C896-30BB17DDD9FA}"/>
              </a:ext>
            </a:extLst>
          </p:cNvPr>
          <p:cNvSpPr/>
          <p:nvPr/>
        </p:nvSpPr>
        <p:spPr>
          <a:xfrm>
            <a:off x="7652385" y="2344817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47ED265-1207-A413-2324-7E782AC6738C}"/>
              </a:ext>
            </a:extLst>
          </p:cNvPr>
          <p:cNvSpPr/>
          <p:nvPr/>
        </p:nvSpPr>
        <p:spPr>
          <a:xfrm>
            <a:off x="7652385" y="2753439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071CE3E-1423-769C-43CD-DF81F9276622}"/>
              </a:ext>
            </a:extLst>
          </p:cNvPr>
          <p:cNvSpPr/>
          <p:nvPr/>
        </p:nvSpPr>
        <p:spPr>
          <a:xfrm>
            <a:off x="7652385" y="3162062"/>
            <a:ext cx="6012180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endParaRPr lang="en-US" sz="16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6EEBA7D-8BA5-CDE2-FCF1-C3AD74F02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777" y="7748275"/>
            <a:ext cx="2059623" cy="481325"/>
          </a:xfrm>
          <a:prstGeom prst="rect">
            <a:avLst/>
          </a:prstGeom>
        </p:spPr>
      </p:pic>
      <p:pic>
        <p:nvPicPr>
          <p:cNvPr id="26" name="Picture 25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83CE218F-F0CE-A727-03D5-3481E90AA4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6" name="Shape 2">
            <a:extLst>
              <a:ext uri="{FF2B5EF4-FFF2-40B4-BE49-F238E27FC236}">
                <a16:creationId xmlns:a16="http://schemas.microsoft.com/office/drawing/2014/main" id="{989523AC-CEB1-D9AC-0749-570A208136B4}"/>
              </a:ext>
            </a:extLst>
          </p:cNvPr>
          <p:cNvSpPr/>
          <p:nvPr/>
        </p:nvSpPr>
        <p:spPr>
          <a:xfrm>
            <a:off x="496600" y="2082753"/>
            <a:ext cx="8410576" cy="5813213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oto"/>
              </a:rPr>
              <a:t>Budget coherent with narrative and logical framework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oto"/>
              </a:rPr>
              <a:t>Ensure budget aligns clearly with activities and outputs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oto"/>
              </a:rPr>
              <a:t>All cost categories justified and eligible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oto"/>
              </a:rPr>
              <a:t>Avoid over-budgeting or weak justification for costs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oto"/>
              </a:rPr>
              <a:t>Check arithmetic consistency</a:t>
            </a:r>
            <a:endParaRPr lang="lt-LT" sz="2400" dirty="0">
              <a:latin typeface="Loto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oto"/>
              </a:rPr>
              <a:t>Equipment costs within 30% limit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oto"/>
              </a:rPr>
              <a:t>Indirect cost rate 7%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oto"/>
              </a:rPr>
              <a:t>Visibility costs </a:t>
            </a:r>
            <a:r>
              <a:rPr lang="lt-LT" sz="2400" dirty="0" err="1">
                <a:latin typeface="Loto"/>
              </a:rPr>
              <a:t>foreseen</a:t>
            </a:r>
            <a:endParaRPr lang="en-US" sz="2400" dirty="0">
              <a:latin typeface="Loto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oto"/>
              </a:rPr>
              <a:t>Expenditure verification budgeted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Loto"/>
              </a:rPr>
              <a:t>All documents uploaded (templates unchanged)</a:t>
            </a:r>
            <a:endParaRPr lang="lt-LT" sz="2400" dirty="0">
              <a:latin typeface="Loto"/>
            </a:endParaRPr>
          </a:p>
          <a:p>
            <a:endParaRPr lang="en-US" sz="16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DBBD325F-2A77-2BA1-68AF-CDBEBC984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-1"/>
            <a:ext cx="5486400" cy="8229601"/>
          </a:xfrm>
          <a:prstGeom prst="rect">
            <a:avLst/>
          </a:prstGeom>
        </p:spPr>
      </p:pic>
      <p:pic>
        <p:nvPicPr>
          <p:cNvPr id="12" name="Picture 11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CFEFE31F-D1B3-8F71-79C1-A25BCD0190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380285" y="310003"/>
            <a:ext cx="1217452" cy="11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537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1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9227" y="560070"/>
            <a:ext cx="5091827" cy="636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How to Apply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6199227" y="1552814"/>
            <a:ext cx="203597" cy="254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Lato Light" pitchFamily="34" charset="0"/>
                <a:ea typeface="Lato Light" pitchFamily="34" charset="-122"/>
                <a:cs typeface="Lato Light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199227" y="1876068"/>
            <a:ext cx="7718346" cy="22860"/>
          </a:xfrm>
          <a:prstGeom prst="rect">
            <a:avLst/>
          </a:prstGeom>
          <a:solidFill>
            <a:srgbClr val="282824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0" name="Text 7"/>
          <p:cNvSpPr/>
          <p:nvPr/>
        </p:nvSpPr>
        <p:spPr>
          <a:xfrm>
            <a:off x="6199227" y="2023587"/>
            <a:ext cx="2545913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Review Guidelines for Applicants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6199227" y="2463880"/>
            <a:ext cx="7718346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Read Guidelines for Applicants thoroughly</a:t>
            </a:r>
          </a:p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4"/>
              </a:rPr>
              <a:t>www.cpva.lt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199227" y="3420116"/>
            <a:ext cx="203597" cy="254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Lato Light" pitchFamily="34" charset="0"/>
                <a:ea typeface="Lato Light" pitchFamily="34" charset="-122"/>
                <a:cs typeface="Lato Light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199227" y="3743371"/>
            <a:ext cx="7718346" cy="22860"/>
          </a:xfrm>
          <a:prstGeom prst="rect">
            <a:avLst/>
          </a:prstGeom>
          <a:solidFill>
            <a:srgbClr val="282824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4" name="Text 11"/>
          <p:cNvSpPr/>
          <p:nvPr/>
        </p:nvSpPr>
        <p:spPr>
          <a:xfrm>
            <a:off x="6199227" y="3890889"/>
            <a:ext cx="2545913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Submit application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199227" y="4331182"/>
            <a:ext cx="7718346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Via                               system in English 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by January 21, 2026</a:t>
            </a:r>
            <a:endParaRPr lang="en-US" sz="1600" b="1" dirty="0"/>
          </a:p>
        </p:txBody>
      </p:sp>
      <p:sp>
        <p:nvSpPr>
          <p:cNvPr id="16" name="Text 13"/>
          <p:cNvSpPr/>
          <p:nvPr/>
        </p:nvSpPr>
        <p:spPr>
          <a:xfrm>
            <a:off x="6199227" y="5225029"/>
            <a:ext cx="203597" cy="254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Lato Light" pitchFamily="34" charset="0"/>
                <a:ea typeface="Lato Light" pitchFamily="34" charset="-122"/>
                <a:cs typeface="Lato Light" pitchFamily="34" charset="-120"/>
              </a:rPr>
              <a:t>03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199227" y="5548284"/>
            <a:ext cx="7718346" cy="22860"/>
          </a:xfrm>
          <a:prstGeom prst="rect">
            <a:avLst/>
          </a:prstGeom>
          <a:solidFill>
            <a:srgbClr val="282824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8" name="Text 15"/>
          <p:cNvSpPr/>
          <p:nvPr/>
        </p:nvSpPr>
        <p:spPr>
          <a:xfrm>
            <a:off x="6199227" y="5695803"/>
            <a:ext cx="2545913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Do not forget to include documents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6199227" y="6136096"/>
            <a:ext cx="7718346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Attach all required signed/filled forms</a:t>
            </a:r>
            <a:endParaRPr lang="en-US" sz="1600" dirty="0"/>
          </a:p>
        </p:txBody>
      </p:sp>
      <p:pic>
        <p:nvPicPr>
          <p:cNvPr id="20" name="Picture 19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5412FA40-FD79-7C21-4401-2A40EB61E01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1082234-8D9C-F87E-09BA-88D5476CC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pic>
        <p:nvPicPr>
          <p:cNvPr id="2050" name="Picture 2" descr="Submittable – ONA Industry Directory">
            <a:extLst>
              <a:ext uri="{FF2B5EF4-FFF2-40B4-BE49-F238E27FC236}">
                <a16:creationId xmlns:a16="http://schemas.microsoft.com/office/drawing/2014/main" id="{8DB23D29-9F36-1B4C-FAA3-5F22AD28A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617" y="4351186"/>
            <a:ext cx="1353166" cy="25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1AA434F0-EBA2-B980-FFB3-48E1356CC1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68FBD3-98E4-100F-1366-FA2E6B423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598AEF-43A1-FC77-4AF7-B1929151B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615" y="1678419"/>
            <a:ext cx="4500340" cy="19668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F4765E-C9D9-861E-24BD-ABCDA6D4FF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609" y="4114799"/>
            <a:ext cx="2950768" cy="38767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73ED25-5F38-A220-FF05-DBD6614BC8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8998" y="1800426"/>
            <a:ext cx="4393921" cy="6143501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342B79D-961B-8C27-2B83-8CE7E9409378}"/>
              </a:ext>
            </a:extLst>
          </p:cNvPr>
          <p:cNvSpPr/>
          <p:nvPr/>
        </p:nvSpPr>
        <p:spPr>
          <a:xfrm>
            <a:off x="6183630" y="459035"/>
            <a:ext cx="3646170" cy="100584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JANUARY 2</a:t>
            </a:r>
            <a:r>
              <a:rPr lang="lt-LT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r>
              <a:rPr lang="lt-LT" b="1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</a:t>
            </a:r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6 AM AST, 2026</a:t>
            </a:r>
            <a:endParaRPr lang="lt-LT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7" name="Picture 2" descr="Submittable – ONA Industry Directory">
            <a:extLst>
              <a:ext uri="{FF2B5EF4-FFF2-40B4-BE49-F238E27FC236}">
                <a16:creationId xmlns:a16="http://schemas.microsoft.com/office/drawing/2014/main" id="{9F37873D-41CC-1653-13D0-61C93E3BC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17" y="408638"/>
            <a:ext cx="4094154" cy="77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xplosion: 14 Points 8">
            <a:extLst>
              <a:ext uri="{FF2B5EF4-FFF2-40B4-BE49-F238E27FC236}">
                <a16:creationId xmlns:a16="http://schemas.microsoft.com/office/drawing/2014/main" id="{624BC26A-C085-C710-AE9D-ECE5DAD4A83B}"/>
              </a:ext>
            </a:extLst>
          </p:cNvPr>
          <p:cNvSpPr/>
          <p:nvPr/>
        </p:nvSpPr>
        <p:spPr>
          <a:xfrm>
            <a:off x="9527894" y="123484"/>
            <a:ext cx="925830" cy="681678"/>
          </a:xfrm>
          <a:prstGeom prst="irregularSeal2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!</a:t>
            </a:r>
            <a:endParaRPr lang="lt-LT" dirty="0"/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67D2DBEE-114B-B8F7-16A6-B1E687B88F66}"/>
              </a:ext>
            </a:extLst>
          </p:cNvPr>
          <p:cNvSpPr/>
          <p:nvPr/>
        </p:nvSpPr>
        <p:spPr>
          <a:xfrm>
            <a:off x="111160" y="2599539"/>
            <a:ext cx="789597" cy="2320290"/>
          </a:xfrm>
          <a:prstGeom prst="curved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sp>
        <p:nvSpPr>
          <p:cNvPr id="12" name="Arrow: Curved Up 11">
            <a:extLst>
              <a:ext uri="{FF2B5EF4-FFF2-40B4-BE49-F238E27FC236}">
                <a16:creationId xmlns:a16="http://schemas.microsoft.com/office/drawing/2014/main" id="{EC96554B-443C-88F7-8E64-26F00CBF9497}"/>
              </a:ext>
            </a:extLst>
          </p:cNvPr>
          <p:cNvSpPr/>
          <p:nvPr/>
        </p:nvSpPr>
        <p:spPr>
          <a:xfrm>
            <a:off x="3257731" y="6917874"/>
            <a:ext cx="1999583" cy="669296"/>
          </a:xfrm>
          <a:prstGeom prst="curved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786788-5A29-B6B3-A70F-3DD64C530A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73289" y="2216065"/>
            <a:ext cx="1920406" cy="5867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7701E8F-3B11-F408-FD04-2B8997AA2A69}"/>
              </a:ext>
            </a:extLst>
          </p:cNvPr>
          <p:cNvSpPr txBox="1"/>
          <p:nvPr/>
        </p:nvSpPr>
        <p:spPr>
          <a:xfrm>
            <a:off x="12137999" y="1839887"/>
            <a:ext cx="3057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Possibility to include collaborators</a:t>
            </a:r>
            <a:endParaRPr lang="lt-LT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F2048C-0634-3DB0-0CC6-FF924BC5AD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14639" y="2216065"/>
            <a:ext cx="2270957" cy="62489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D291386-6C60-3019-FB21-F56C61587072}"/>
              </a:ext>
            </a:extLst>
          </p:cNvPr>
          <p:cNvSpPr txBox="1"/>
          <p:nvPr/>
        </p:nvSpPr>
        <p:spPr>
          <a:xfrm>
            <a:off x="9321277" y="1569593"/>
            <a:ext cx="3057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Possibility</a:t>
            </a:r>
            <a:r>
              <a:rPr lang="lt-LT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</a:t>
            </a:r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save the Draft</a:t>
            </a:r>
          </a:p>
          <a:p>
            <a:pPr algn="ctr"/>
            <a:r>
              <a:rPr lang="en-US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(but do not forget to SUBMIT!</a:t>
            </a:r>
            <a:endParaRPr lang="lt-LT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12EF578-1234-E87E-5032-48F82673B8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18822" y="3808573"/>
            <a:ext cx="4826515" cy="3961992"/>
          </a:xfrm>
          <a:prstGeom prst="rect">
            <a:avLst/>
          </a:prstGeom>
        </p:spPr>
      </p:pic>
      <p:sp>
        <p:nvSpPr>
          <p:cNvPr id="21" name="Arrow: Curved Down 20">
            <a:extLst>
              <a:ext uri="{FF2B5EF4-FFF2-40B4-BE49-F238E27FC236}">
                <a16:creationId xmlns:a16="http://schemas.microsoft.com/office/drawing/2014/main" id="{647DD1B9-5208-6A10-0E50-529BD37B453F}"/>
              </a:ext>
            </a:extLst>
          </p:cNvPr>
          <p:cNvSpPr/>
          <p:nvPr/>
        </p:nvSpPr>
        <p:spPr>
          <a:xfrm>
            <a:off x="8714351" y="3397517"/>
            <a:ext cx="1463040" cy="486561"/>
          </a:xfrm>
          <a:prstGeom prst="curved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152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E46D499B-B60B-091D-9CBB-1DD924DD4D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17628A-FBCE-04C1-1C37-073B93E15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7636C51F-8B13-1788-E8F1-6D930299B979}"/>
              </a:ext>
            </a:extLst>
          </p:cNvPr>
          <p:cNvSpPr/>
          <p:nvPr/>
        </p:nvSpPr>
        <p:spPr>
          <a:xfrm>
            <a:off x="884277" y="582930"/>
            <a:ext cx="5091827" cy="636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Evaluation and Selection of the Applications (1)</a:t>
            </a:r>
            <a:endParaRPr lang="en-US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56E8F-D9DF-11BC-5B26-5C8E93A3684E}"/>
              </a:ext>
            </a:extLst>
          </p:cNvPr>
          <p:cNvSpPr txBox="1"/>
          <p:nvPr/>
        </p:nvSpPr>
        <p:spPr>
          <a:xfrm>
            <a:off x="6663691" y="2845841"/>
            <a:ext cx="75095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Loto"/>
              </a:rPr>
              <a:t>1</a:t>
            </a:r>
            <a:r>
              <a:rPr lang="lt-LT" sz="2800" b="1" dirty="0" err="1">
                <a:latin typeface="Loto"/>
              </a:rPr>
              <a:t>st</a:t>
            </a:r>
            <a:r>
              <a:rPr lang="en-US" sz="2800" b="1" dirty="0">
                <a:latin typeface="Loto"/>
              </a:rPr>
              <a:t> </a:t>
            </a:r>
            <a:r>
              <a:rPr lang="lt-LT" sz="2800" b="1" dirty="0" err="1">
                <a:latin typeface="Loto"/>
              </a:rPr>
              <a:t>part</a:t>
            </a:r>
            <a:r>
              <a:rPr lang="lt-LT" sz="2800" b="1" dirty="0">
                <a:latin typeface="Loto"/>
              </a:rPr>
              <a:t> </a:t>
            </a:r>
            <a:r>
              <a:rPr lang="en-US" dirty="0">
                <a:latin typeface="Loto"/>
              </a:rPr>
              <a:t>– </a:t>
            </a:r>
            <a:r>
              <a:rPr lang="en-US" b="1" dirty="0">
                <a:latin typeface="Loto"/>
              </a:rPr>
              <a:t>Administrative Check</a:t>
            </a:r>
          </a:p>
          <a:p>
            <a:endParaRPr lang="en-US" dirty="0">
              <a:latin typeface="Loto"/>
            </a:endParaRPr>
          </a:p>
          <a:p>
            <a:endParaRPr lang="en-US" dirty="0">
              <a:latin typeface="Loto"/>
            </a:endParaRPr>
          </a:p>
          <a:p>
            <a:r>
              <a:rPr lang="en-US" sz="2800" b="1" dirty="0">
                <a:latin typeface="Loto"/>
              </a:rPr>
              <a:t>2</a:t>
            </a:r>
            <a:r>
              <a:rPr lang="lt-LT" sz="2800" b="1" dirty="0" err="1">
                <a:latin typeface="Loto"/>
              </a:rPr>
              <a:t>nd</a:t>
            </a:r>
            <a:r>
              <a:rPr lang="en-US" sz="2800" b="1" dirty="0">
                <a:latin typeface="Loto"/>
              </a:rPr>
              <a:t> </a:t>
            </a:r>
            <a:r>
              <a:rPr lang="lt-LT" sz="2800" b="1" dirty="0" err="1">
                <a:latin typeface="Loto"/>
              </a:rPr>
              <a:t>part</a:t>
            </a:r>
            <a:r>
              <a:rPr lang="lt-LT" sz="2800" b="1" dirty="0">
                <a:latin typeface="Loto"/>
              </a:rPr>
              <a:t> </a:t>
            </a:r>
            <a:r>
              <a:rPr lang="en-US" dirty="0">
                <a:latin typeface="Loto"/>
              </a:rPr>
              <a:t>– </a:t>
            </a:r>
            <a:r>
              <a:rPr lang="en-US" b="1" dirty="0">
                <a:latin typeface="Loto"/>
              </a:rPr>
              <a:t>Concept note (PART A of the application) Evaluation</a:t>
            </a:r>
          </a:p>
          <a:p>
            <a:endParaRPr lang="en-US" dirty="0">
              <a:latin typeface="Loto"/>
            </a:endParaRPr>
          </a:p>
          <a:p>
            <a:endParaRPr lang="en-US" dirty="0">
              <a:latin typeface="Loto"/>
            </a:endParaRPr>
          </a:p>
          <a:p>
            <a:r>
              <a:rPr lang="en-US" sz="2800" b="1" dirty="0">
                <a:latin typeface="Loto"/>
              </a:rPr>
              <a:t>3</a:t>
            </a:r>
            <a:r>
              <a:rPr lang="lt-LT" sz="2800" b="1" dirty="0" err="1">
                <a:latin typeface="Loto"/>
              </a:rPr>
              <a:t>rd</a:t>
            </a:r>
            <a:r>
              <a:rPr lang="lt-LT" sz="2800" b="1" dirty="0">
                <a:latin typeface="Loto"/>
              </a:rPr>
              <a:t> </a:t>
            </a:r>
            <a:r>
              <a:rPr lang="lt-LT" sz="2800" b="1" dirty="0" err="1">
                <a:latin typeface="Loto"/>
              </a:rPr>
              <a:t>part</a:t>
            </a:r>
            <a:r>
              <a:rPr lang="en-US" sz="2800" b="1" dirty="0">
                <a:latin typeface="Loto"/>
              </a:rPr>
              <a:t> </a:t>
            </a:r>
            <a:r>
              <a:rPr lang="en-US" dirty="0">
                <a:latin typeface="Loto"/>
              </a:rPr>
              <a:t>– </a:t>
            </a:r>
            <a:r>
              <a:rPr lang="en-US" b="1" dirty="0">
                <a:latin typeface="Loto"/>
              </a:rPr>
              <a:t>Full application ( PART B of the application) Evaluation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C51E85-F80D-2DE3-6F73-6E84B80B5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717002"/>
            <a:ext cx="5697486" cy="27955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9E8E51-A26B-CE47-412D-5BF30DDFE4B5}"/>
              </a:ext>
            </a:extLst>
          </p:cNvPr>
          <p:cNvSpPr txBox="1"/>
          <p:nvPr/>
        </p:nvSpPr>
        <p:spPr>
          <a:xfrm>
            <a:off x="1618881" y="6463633"/>
            <a:ext cx="10648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Loto"/>
              </a:rPr>
              <a:t>2 and 3 parts of application will evaluated be </a:t>
            </a:r>
            <a:r>
              <a:rPr lang="en-US" sz="2000" b="1" dirty="0">
                <a:latin typeface="Loto"/>
              </a:rPr>
              <a:t>by the </a:t>
            </a:r>
            <a:r>
              <a:rPr lang="en-GB" sz="2000" b="1" dirty="0">
                <a:latin typeface="Loto"/>
              </a:rPr>
              <a:t>external assessors</a:t>
            </a:r>
            <a:r>
              <a:rPr lang="en-GB" sz="2000" dirty="0">
                <a:latin typeface="Loto"/>
              </a:rPr>
              <a:t>. Seeking transparency and quality results, one application will be evaluated </a:t>
            </a:r>
            <a:r>
              <a:rPr lang="en-GB" sz="2000" b="1" dirty="0">
                <a:latin typeface="Loto"/>
              </a:rPr>
              <a:t>by at least 2 different assessors</a:t>
            </a:r>
            <a:r>
              <a:rPr lang="en-GB" sz="2000" dirty="0">
                <a:latin typeface="Loto"/>
              </a:rPr>
              <a:t>. </a:t>
            </a:r>
            <a:endParaRPr lang="en-US" sz="2000" dirty="0">
              <a:latin typeface="Loto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EB547C2-BC70-EC30-39F4-C12F2335ACF1}"/>
              </a:ext>
            </a:extLst>
          </p:cNvPr>
          <p:cNvSpPr/>
          <p:nvPr/>
        </p:nvSpPr>
        <p:spPr>
          <a:xfrm rot="20494873">
            <a:off x="12882860" y="4125208"/>
            <a:ext cx="1507094" cy="55149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Notification by email</a:t>
            </a:r>
            <a:endParaRPr lang="lt-LT" sz="1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3A66DF9-C237-6A11-0BE8-CFB8DC7EDAB6}"/>
              </a:ext>
            </a:extLst>
          </p:cNvPr>
          <p:cNvSpPr/>
          <p:nvPr/>
        </p:nvSpPr>
        <p:spPr>
          <a:xfrm rot="20494873">
            <a:off x="12717693" y="5309695"/>
            <a:ext cx="1507094" cy="55149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Notification by email</a:t>
            </a:r>
            <a:endParaRPr lang="lt-LT" sz="1400" dirty="0"/>
          </a:p>
        </p:txBody>
      </p:sp>
    </p:spTree>
    <p:extLst>
      <p:ext uri="{BB962C8B-B14F-4D97-AF65-F5344CB8AC3E}">
        <p14:creationId xmlns:p14="http://schemas.microsoft.com/office/powerpoint/2010/main" val="205994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A4872-3E3F-3B54-9A54-3BAF2737B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5ABDB24-4214-B284-1732-10FAC86F7FC0}"/>
              </a:ext>
            </a:extLst>
          </p:cNvPr>
          <p:cNvSpPr/>
          <p:nvPr/>
        </p:nvSpPr>
        <p:spPr>
          <a:xfrm>
            <a:off x="1441824" y="512724"/>
            <a:ext cx="11746752" cy="1822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4000" b="1" dirty="0">
                <a:latin typeface="Lato Bold" panose="020F0502020204030203" charset="0"/>
                <a:ea typeface="Lato Bold" panose="020F0502020204030203" charset="0"/>
                <a:cs typeface="Lato Bold" panose="020F0502020204030203" charset="0"/>
              </a:rPr>
              <a:t>Proposal selection process in light of available funding</a:t>
            </a:r>
            <a:endParaRPr lang="en-US" sz="4000" b="1" dirty="0">
              <a:solidFill>
                <a:srgbClr val="282824"/>
              </a:solidFill>
              <a:latin typeface="Lato Bold" panose="020F0502020204030203" charset="0"/>
              <a:ea typeface="Lato Bold" panose="020F0502020204030203" charset="0"/>
              <a:cs typeface="Lato Bold" panose="020F0502020204030203" charset="0"/>
            </a:endParaRPr>
          </a:p>
          <a:p>
            <a:pPr marL="0" indent="0" algn="r">
              <a:buNone/>
            </a:pPr>
            <a:endParaRPr lang="en-US" sz="2800" dirty="0">
              <a:solidFill>
                <a:srgbClr val="28282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r">
              <a:buNone/>
            </a:pPr>
            <a:endParaRPr lang="en-US" sz="2800" dirty="0">
              <a:solidFill>
                <a:srgbClr val="28282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D1639B-3E8C-33D7-2679-5FDC1CB51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551C10-08D5-E578-3B17-E1732E5D5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6003" y="2103922"/>
            <a:ext cx="11598394" cy="5517683"/>
          </a:xfrm>
          <a:prstGeom prst="rect">
            <a:avLst/>
          </a:prstGeom>
        </p:spPr>
      </p:pic>
      <p:pic>
        <p:nvPicPr>
          <p:cNvPr id="4" name="Picture 3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5FD195C1-5532-C5C7-95B3-9086DD9786F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19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067CB3-FECD-EA81-CD9C-A02120BCD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43" y="2643937"/>
            <a:ext cx="6326597" cy="25224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E5A34F-84B3-652F-D8A1-9257FAFE9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79" y="334762"/>
            <a:ext cx="6802823" cy="7773164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AFE4CA75-77CF-5FC5-3D91-DC1984AD9EA1}"/>
              </a:ext>
            </a:extLst>
          </p:cNvPr>
          <p:cNvSpPr/>
          <p:nvPr/>
        </p:nvSpPr>
        <p:spPr>
          <a:xfrm>
            <a:off x="975717" y="334762"/>
            <a:ext cx="5091827" cy="891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Evaluation and Selection of </a:t>
            </a:r>
          </a:p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the Applications (2)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36962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88968" y="35206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Critical Deadlines</a:t>
            </a:r>
            <a:endParaRPr lang="en-US" sz="4450" dirty="0"/>
          </a:p>
        </p:txBody>
      </p:sp>
      <p:pic>
        <p:nvPicPr>
          <p:cNvPr id="29" name="Picture 28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8CD9A9C4-1169-4838-BF55-1E0DBBFF64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1772143-488F-5986-F522-5DCA39146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8275" y="7390136"/>
            <a:ext cx="3592125" cy="8394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E5F6D9-D85D-FE26-DDD2-C02607C2D5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968" y="2107006"/>
            <a:ext cx="12568225" cy="4615070"/>
          </a:xfrm>
          <a:prstGeom prst="rect">
            <a:avLst/>
          </a:prstGeom>
        </p:spPr>
      </p:pic>
      <p:sp>
        <p:nvSpPr>
          <p:cNvPr id="66" name="Explosion: 14 Points 65">
            <a:extLst>
              <a:ext uri="{FF2B5EF4-FFF2-40B4-BE49-F238E27FC236}">
                <a16:creationId xmlns:a16="http://schemas.microsoft.com/office/drawing/2014/main" id="{68BB8EBB-40D3-6B29-762E-F70432B406D2}"/>
              </a:ext>
            </a:extLst>
          </p:cNvPr>
          <p:cNvSpPr/>
          <p:nvPr/>
        </p:nvSpPr>
        <p:spPr>
          <a:xfrm>
            <a:off x="393063" y="1507524"/>
            <a:ext cx="1217452" cy="891265"/>
          </a:xfrm>
          <a:prstGeom prst="irregularSeal2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!</a:t>
            </a:r>
            <a:endParaRPr lang="lt-LT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2A6878F-6003-C3DF-33B4-5A4BDE4F66E5}"/>
              </a:ext>
            </a:extLst>
          </p:cNvPr>
          <p:cNvSpPr/>
          <p:nvPr/>
        </p:nvSpPr>
        <p:spPr>
          <a:xfrm rot="20494873">
            <a:off x="7935629" y="3782711"/>
            <a:ext cx="1507094" cy="55149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Notification by email</a:t>
            </a:r>
            <a:endParaRPr lang="lt-LT" sz="14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198DE0C-97EF-FCC4-54EE-B0B9E3CFE826}"/>
              </a:ext>
            </a:extLst>
          </p:cNvPr>
          <p:cNvSpPr/>
          <p:nvPr/>
        </p:nvSpPr>
        <p:spPr>
          <a:xfrm rot="20494873">
            <a:off x="10448169" y="4338766"/>
            <a:ext cx="1507094" cy="55149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Notification by email</a:t>
            </a:r>
            <a:endParaRPr lang="lt-LT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28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5856" y="490776"/>
            <a:ext cx="5038963" cy="493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Ready to Make a Difference?</a:t>
            </a:r>
            <a:endParaRPr lang="en-US" sz="3100" dirty="0"/>
          </a:p>
        </p:txBody>
      </p:sp>
      <p:pic>
        <p:nvPicPr>
          <p:cNvPr id="24" name="Picture 23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C355A43A-0150-F296-D1C4-75B4C3CF8E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365" b="3881"/>
          <a:stretch>
            <a:fillRect/>
          </a:stretch>
        </p:blipFill>
        <p:spPr>
          <a:xfrm>
            <a:off x="13227885" y="157603"/>
            <a:ext cx="1217452" cy="1194852"/>
          </a:xfrm>
          <a:prstGeom prst="rect">
            <a:avLst/>
          </a:prstGeom>
        </p:spPr>
      </p:pic>
      <p:sp>
        <p:nvSpPr>
          <p:cNvPr id="25" name="Shape 1">
            <a:extLst>
              <a:ext uri="{FF2B5EF4-FFF2-40B4-BE49-F238E27FC236}">
                <a16:creationId xmlns:a16="http://schemas.microsoft.com/office/drawing/2014/main" id="{08FB3106-CEF0-EB8B-CF47-834FD1A30B1C}"/>
              </a:ext>
            </a:extLst>
          </p:cNvPr>
          <p:cNvSpPr/>
          <p:nvPr/>
        </p:nvSpPr>
        <p:spPr>
          <a:xfrm>
            <a:off x="497963" y="4721763"/>
            <a:ext cx="8039338" cy="819245"/>
          </a:xfrm>
          <a:prstGeom prst="roundRect">
            <a:avLst>
              <a:gd name="adj" fmla="val 1537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26" name="Shape 2">
            <a:extLst>
              <a:ext uri="{FF2B5EF4-FFF2-40B4-BE49-F238E27FC236}">
                <a16:creationId xmlns:a16="http://schemas.microsoft.com/office/drawing/2014/main" id="{583EA8D6-F61A-2D5F-3F32-90B81EE66A0C}"/>
              </a:ext>
            </a:extLst>
          </p:cNvPr>
          <p:cNvSpPr/>
          <p:nvPr/>
        </p:nvSpPr>
        <p:spPr>
          <a:xfrm>
            <a:off x="655721" y="4879521"/>
            <a:ext cx="473393" cy="473393"/>
          </a:xfrm>
          <a:prstGeom prst="roundRect">
            <a:avLst>
              <a:gd name="adj" fmla="val 19313943"/>
            </a:avLst>
          </a:prstGeom>
          <a:solidFill>
            <a:srgbClr val="282824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27" name="Image 1" descr="preencoded.png">
            <a:extLst>
              <a:ext uri="{FF2B5EF4-FFF2-40B4-BE49-F238E27FC236}">
                <a16:creationId xmlns:a16="http://schemas.microsoft.com/office/drawing/2014/main" id="{15CC0A26-0470-CB5A-CF6A-E38B48DFA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5856" y="5009656"/>
            <a:ext cx="213003" cy="213003"/>
          </a:xfrm>
          <a:prstGeom prst="rect">
            <a:avLst/>
          </a:prstGeom>
        </p:spPr>
      </p:pic>
      <p:sp>
        <p:nvSpPr>
          <p:cNvPr id="28" name="Text 3">
            <a:extLst>
              <a:ext uri="{FF2B5EF4-FFF2-40B4-BE49-F238E27FC236}">
                <a16:creationId xmlns:a16="http://schemas.microsoft.com/office/drawing/2014/main" id="{765AC3C0-0513-16C8-F304-F0F2BB84C18E}"/>
              </a:ext>
            </a:extLst>
          </p:cNvPr>
          <p:cNvSpPr/>
          <p:nvPr/>
        </p:nvSpPr>
        <p:spPr>
          <a:xfrm>
            <a:off x="1314177" y="4894904"/>
            <a:ext cx="1972747" cy="246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Any Issues</a:t>
            </a:r>
            <a:endParaRPr lang="en-US" sz="1550" dirty="0"/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AE35CAA4-75D4-0587-5201-5848DD1AB950}"/>
              </a:ext>
            </a:extLst>
          </p:cNvPr>
          <p:cNvSpPr/>
          <p:nvPr/>
        </p:nvSpPr>
        <p:spPr>
          <a:xfrm>
            <a:off x="1263140" y="5118443"/>
            <a:ext cx="2429269" cy="243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e.vaitekunaite@cpva.lt</a:t>
            </a:r>
            <a:endParaRPr lang="en-US" sz="1200" dirty="0"/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B9C717ED-F5AF-B3D6-EA54-A43135B7011D}"/>
              </a:ext>
            </a:extLst>
          </p:cNvPr>
          <p:cNvSpPr/>
          <p:nvPr/>
        </p:nvSpPr>
        <p:spPr>
          <a:xfrm>
            <a:off x="497963" y="2789600"/>
            <a:ext cx="8039338" cy="809269"/>
          </a:xfrm>
          <a:prstGeom prst="roundRect">
            <a:avLst>
              <a:gd name="adj" fmla="val 1537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 dirty="0"/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9D1EAEA1-936D-2178-2137-20A53A2F1DA5}"/>
              </a:ext>
            </a:extLst>
          </p:cNvPr>
          <p:cNvSpPr/>
          <p:nvPr/>
        </p:nvSpPr>
        <p:spPr>
          <a:xfrm>
            <a:off x="655721" y="2947358"/>
            <a:ext cx="473393" cy="473393"/>
          </a:xfrm>
          <a:prstGeom prst="roundRect">
            <a:avLst>
              <a:gd name="adj" fmla="val 19313943"/>
            </a:avLst>
          </a:prstGeom>
          <a:solidFill>
            <a:srgbClr val="282824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32" name="Image 3" descr="preencoded.png">
            <a:extLst>
              <a:ext uri="{FF2B5EF4-FFF2-40B4-BE49-F238E27FC236}">
                <a16:creationId xmlns:a16="http://schemas.microsoft.com/office/drawing/2014/main" id="{232E43FC-8E32-055F-D6CA-6C80DD60ED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5856" y="3077493"/>
            <a:ext cx="213003" cy="213003"/>
          </a:xfrm>
          <a:prstGeom prst="rect">
            <a:avLst/>
          </a:prstGeom>
        </p:spPr>
      </p:pic>
      <p:sp>
        <p:nvSpPr>
          <p:cNvPr id="33" name="Text 11">
            <a:extLst>
              <a:ext uri="{FF2B5EF4-FFF2-40B4-BE49-F238E27FC236}">
                <a16:creationId xmlns:a16="http://schemas.microsoft.com/office/drawing/2014/main" id="{2659D7BB-5C83-C93C-E928-CB61235755B1}"/>
              </a:ext>
            </a:extLst>
          </p:cNvPr>
          <p:cNvSpPr/>
          <p:nvPr/>
        </p:nvSpPr>
        <p:spPr>
          <a:xfrm>
            <a:off x="1300980" y="2958014"/>
            <a:ext cx="1972747" cy="246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Ask Questions</a:t>
            </a:r>
            <a:endParaRPr lang="en-US" sz="1550" dirty="0"/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AB7DC27A-3B32-A641-7929-55E68D7F89B0}"/>
              </a:ext>
            </a:extLst>
          </p:cNvPr>
          <p:cNvSpPr/>
          <p:nvPr/>
        </p:nvSpPr>
        <p:spPr>
          <a:xfrm>
            <a:off x="1242740" y="3192744"/>
            <a:ext cx="7723823" cy="252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Submit by December 31, 2025</a:t>
            </a:r>
            <a:endParaRPr lang="en-US" sz="1200" dirty="0"/>
          </a:p>
        </p:txBody>
      </p:sp>
      <p:sp>
        <p:nvSpPr>
          <p:cNvPr id="35" name="Shape 5">
            <a:extLst>
              <a:ext uri="{FF2B5EF4-FFF2-40B4-BE49-F238E27FC236}">
                <a16:creationId xmlns:a16="http://schemas.microsoft.com/office/drawing/2014/main" id="{80686808-6739-3A3A-E9EC-F8A004FB4872}"/>
              </a:ext>
            </a:extLst>
          </p:cNvPr>
          <p:cNvSpPr/>
          <p:nvPr/>
        </p:nvSpPr>
        <p:spPr>
          <a:xfrm>
            <a:off x="497963" y="1950492"/>
            <a:ext cx="8039338" cy="655914"/>
          </a:xfrm>
          <a:prstGeom prst="roundRect">
            <a:avLst>
              <a:gd name="adj" fmla="val 1537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36" name="Shape 6">
            <a:extLst>
              <a:ext uri="{FF2B5EF4-FFF2-40B4-BE49-F238E27FC236}">
                <a16:creationId xmlns:a16="http://schemas.microsoft.com/office/drawing/2014/main" id="{8256102C-F6AD-6AE8-CAB3-578A30F1DDBD}"/>
              </a:ext>
            </a:extLst>
          </p:cNvPr>
          <p:cNvSpPr/>
          <p:nvPr/>
        </p:nvSpPr>
        <p:spPr>
          <a:xfrm>
            <a:off x="710090" y="2108249"/>
            <a:ext cx="473393" cy="473393"/>
          </a:xfrm>
          <a:prstGeom prst="roundRect">
            <a:avLst>
              <a:gd name="adj" fmla="val 19313943"/>
            </a:avLst>
          </a:prstGeom>
          <a:solidFill>
            <a:srgbClr val="282824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37" name="Image 2" descr="preencoded.png">
            <a:extLst>
              <a:ext uri="{FF2B5EF4-FFF2-40B4-BE49-F238E27FC236}">
                <a16:creationId xmlns:a16="http://schemas.microsoft.com/office/drawing/2014/main" id="{0F267CCE-4304-A67C-6ED6-09B5354B19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0225" y="2238385"/>
            <a:ext cx="213003" cy="213003"/>
          </a:xfrm>
          <a:prstGeom prst="rect">
            <a:avLst/>
          </a:prstGeom>
        </p:spPr>
      </p:pic>
      <p:sp>
        <p:nvSpPr>
          <p:cNvPr id="38" name="Text 7">
            <a:extLst>
              <a:ext uri="{FF2B5EF4-FFF2-40B4-BE49-F238E27FC236}">
                <a16:creationId xmlns:a16="http://schemas.microsoft.com/office/drawing/2014/main" id="{3F57221D-52BB-37F5-1F81-E2227C32A088}"/>
              </a:ext>
            </a:extLst>
          </p:cNvPr>
          <p:cNvSpPr/>
          <p:nvPr/>
        </p:nvSpPr>
        <p:spPr>
          <a:xfrm>
            <a:off x="1368546" y="2186594"/>
            <a:ext cx="1972747" cy="246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Read Guidelines</a:t>
            </a:r>
            <a:endParaRPr lang="en-US" sz="1550" dirty="0"/>
          </a:p>
        </p:txBody>
      </p:sp>
      <p:sp>
        <p:nvSpPr>
          <p:cNvPr id="39" name="Shape 13">
            <a:extLst>
              <a:ext uri="{FF2B5EF4-FFF2-40B4-BE49-F238E27FC236}">
                <a16:creationId xmlns:a16="http://schemas.microsoft.com/office/drawing/2014/main" id="{83DEC386-B383-30E5-4332-822E62EFCB0C}"/>
              </a:ext>
            </a:extLst>
          </p:cNvPr>
          <p:cNvSpPr/>
          <p:nvPr/>
        </p:nvSpPr>
        <p:spPr>
          <a:xfrm>
            <a:off x="497963" y="3751539"/>
            <a:ext cx="8039338" cy="809270"/>
          </a:xfrm>
          <a:prstGeom prst="roundRect">
            <a:avLst>
              <a:gd name="adj" fmla="val 1537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33E730C0-48B0-E8B8-E1AB-E22FB6DE7B11}"/>
              </a:ext>
            </a:extLst>
          </p:cNvPr>
          <p:cNvSpPr/>
          <p:nvPr/>
        </p:nvSpPr>
        <p:spPr>
          <a:xfrm>
            <a:off x="655721" y="3909296"/>
            <a:ext cx="473393" cy="473393"/>
          </a:xfrm>
          <a:prstGeom prst="roundRect">
            <a:avLst>
              <a:gd name="adj" fmla="val 19313943"/>
            </a:avLst>
          </a:prstGeom>
          <a:solidFill>
            <a:srgbClr val="282824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41" name="Image 4" descr="preencoded.png">
            <a:extLst>
              <a:ext uri="{FF2B5EF4-FFF2-40B4-BE49-F238E27FC236}">
                <a16:creationId xmlns:a16="http://schemas.microsoft.com/office/drawing/2014/main" id="{B1D90238-B18B-DC14-550E-D76663D7D1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5856" y="4039431"/>
            <a:ext cx="213003" cy="213003"/>
          </a:xfrm>
          <a:prstGeom prst="rect">
            <a:avLst/>
          </a:prstGeom>
        </p:spPr>
      </p:pic>
      <p:sp>
        <p:nvSpPr>
          <p:cNvPr id="42" name="Text 15">
            <a:extLst>
              <a:ext uri="{FF2B5EF4-FFF2-40B4-BE49-F238E27FC236}">
                <a16:creationId xmlns:a16="http://schemas.microsoft.com/office/drawing/2014/main" id="{584BCAA7-35F0-9150-9CD0-B66BF929709A}"/>
              </a:ext>
            </a:extLst>
          </p:cNvPr>
          <p:cNvSpPr/>
          <p:nvPr/>
        </p:nvSpPr>
        <p:spPr>
          <a:xfrm>
            <a:off x="1268814" y="3955892"/>
            <a:ext cx="1972747" cy="246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Submit Application</a:t>
            </a:r>
            <a:endParaRPr lang="en-US" sz="1550" dirty="0"/>
          </a:p>
        </p:txBody>
      </p:sp>
      <p:sp>
        <p:nvSpPr>
          <p:cNvPr id="43" name="Text 16">
            <a:extLst>
              <a:ext uri="{FF2B5EF4-FFF2-40B4-BE49-F238E27FC236}">
                <a16:creationId xmlns:a16="http://schemas.microsoft.com/office/drawing/2014/main" id="{D93C803B-C38C-347C-1CEB-CFD5C76ECDAD}"/>
              </a:ext>
            </a:extLst>
          </p:cNvPr>
          <p:cNvSpPr/>
          <p:nvPr/>
        </p:nvSpPr>
        <p:spPr>
          <a:xfrm>
            <a:off x="1259249" y="4162065"/>
            <a:ext cx="7723823" cy="252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Deadline: January 21, 2026</a:t>
            </a:r>
            <a:endParaRPr lang="en-US" sz="1200" dirty="0"/>
          </a:p>
        </p:txBody>
      </p:sp>
      <p:pic>
        <p:nvPicPr>
          <p:cNvPr id="46" name="Picture 2" descr="Submittable – ONA Industry Directory">
            <a:extLst>
              <a:ext uri="{FF2B5EF4-FFF2-40B4-BE49-F238E27FC236}">
                <a16:creationId xmlns:a16="http://schemas.microsoft.com/office/drawing/2014/main" id="{0A93C738-0B3C-98FC-32D0-98C8DEA7B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337" y="3912153"/>
            <a:ext cx="1353166" cy="25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882AA249-FD8E-81BE-51EB-BD4F17907226}"/>
              </a:ext>
            </a:extLst>
          </p:cNvPr>
          <p:cNvSpPr txBox="1"/>
          <p:nvPr/>
        </p:nvSpPr>
        <p:spPr>
          <a:xfrm>
            <a:off x="387067" y="5809831"/>
            <a:ext cx="8985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dirty="0">
                <a:hlinkClick r:id="rId14"/>
              </a:rPr>
              <a:t>https://cpva.lt/en/calls-for-proposals/social-protection-and-nutrition-for-sustainable-agri-food-systems-in-the-caribbean-eucan-facility-nourishing-futures-together</a:t>
            </a:r>
            <a:r>
              <a:rPr lang="en-US" dirty="0"/>
              <a:t> </a:t>
            </a:r>
            <a:endParaRPr lang="lt-L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enerated image">
            <a:extLst>
              <a:ext uri="{FF2B5EF4-FFF2-40B4-BE49-F238E27FC236}">
                <a16:creationId xmlns:a16="http://schemas.microsoft.com/office/drawing/2014/main" id="{27F457A1-FCF3-37F6-13C7-38C167EFA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488" y="2817584"/>
            <a:ext cx="3580657" cy="537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03DC27-24FE-F5B8-FCB0-2D0254FFCA6E}"/>
              </a:ext>
            </a:extLst>
          </p:cNvPr>
          <p:cNvSpPr txBox="1"/>
          <p:nvPr/>
        </p:nvSpPr>
        <p:spPr>
          <a:xfrm>
            <a:off x="1189397" y="2108663"/>
            <a:ext cx="731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chemeClr val="tx1"/>
                </a:solidFill>
                <a:latin typeface="Loto"/>
              </a:rPr>
              <a:t>Your time to accept it!</a:t>
            </a:r>
            <a:endParaRPr lang="lt-LT" sz="3200" i="1" dirty="0">
              <a:solidFill>
                <a:schemeClr val="tx1"/>
              </a:solidFill>
              <a:latin typeface="Lo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D8426-C03E-1639-861E-CBA74E53FC2E}"/>
              </a:ext>
            </a:extLst>
          </p:cNvPr>
          <p:cNvSpPr txBox="1"/>
          <p:nvPr/>
        </p:nvSpPr>
        <p:spPr>
          <a:xfrm>
            <a:off x="5003514" y="5771830"/>
            <a:ext cx="709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  <a:buNone/>
            </a:pPr>
            <a:r>
              <a:rPr lang="lt-LT" sz="2000" b="1" i="0" dirty="0">
                <a:solidFill>
                  <a:srgbClr val="142D64"/>
                </a:solidFill>
                <a:effectLst/>
                <a:latin typeface="DM Sans" pitchFamily="2" charset="0"/>
              </a:rPr>
              <a:t>🌱</a:t>
            </a:r>
            <a:endParaRPr lang="lt-LT" sz="2000" b="0" i="0" dirty="0">
              <a:solidFill>
                <a:srgbClr val="142D64"/>
              </a:solidFill>
              <a:effectLst/>
              <a:latin typeface="DM Sans" pitchFamily="2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7181126-41AE-269D-F2D1-47BBCDDD1485}"/>
              </a:ext>
            </a:extLst>
          </p:cNvPr>
          <p:cNvSpPr/>
          <p:nvPr/>
        </p:nvSpPr>
        <p:spPr>
          <a:xfrm>
            <a:off x="1068787" y="452641"/>
            <a:ext cx="670560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EUCaN</a:t>
            </a:r>
            <a:r>
              <a:rPr lang="en-US" sz="35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Call for Proposals</a:t>
            </a:r>
            <a:endParaRPr lang="en-US" sz="355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709D82BE-77E7-A90C-F864-22D82E47FE75}"/>
              </a:ext>
            </a:extLst>
          </p:cNvPr>
          <p:cNvSpPr/>
          <p:nvPr/>
        </p:nvSpPr>
        <p:spPr>
          <a:xfrm>
            <a:off x="1068787" y="114995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Social Protection and Nutrition for Sustainable Agri-Food Systems in the Caribbean</a:t>
            </a:r>
            <a:endParaRPr lang="en-US" sz="17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201221-627C-003F-27DA-C0943C657EE7}"/>
              </a:ext>
            </a:extLst>
          </p:cNvPr>
          <p:cNvSpPr txBox="1"/>
          <p:nvPr/>
        </p:nvSpPr>
        <p:spPr>
          <a:xfrm>
            <a:off x="7847247" y="596372"/>
            <a:ext cx="889430" cy="434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  <a:buNone/>
            </a:pPr>
            <a:r>
              <a:rPr lang="lt-LT" sz="3200" b="1" i="0" dirty="0">
                <a:solidFill>
                  <a:srgbClr val="142D64"/>
                </a:solidFill>
                <a:effectLst/>
                <a:latin typeface="DM Sans" pitchFamily="2" charset="0"/>
              </a:rPr>
              <a:t>🌱</a:t>
            </a:r>
            <a:endParaRPr lang="lt-LT" sz="3200" b="0" i="0" dirty="0">
              <a:solidFill>
                <a:srgbClr val="142D64"/>
              </a:solidFill>
              <a:effectLst/>
              <a:latin typeface="DM Sans" pitchFamily="2" charset="0"/>
            </a:endParaRPr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CEA3D3A8-BBC8-B66C-947E-C5F31C59B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4336" y="1031299"/>
            <a:ext cx="1484665" cy="891812"/>
          </a:xfrm>
          <a:prstGeom prst="rect">
            <a:avLst/>
          </a:prstGeom>
        </p:spPr>
      </p:pic>
      <p:pic>
        <p:nvPicPr>
          <p:cNvPr id="10" name="Picture 9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A3858D9-340D-5BC5-159E-D775CA52D6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22410" y="224261"/>
            <a:ext cx="2782260" cy="619854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ABE60CF-1C9F-37F1-B162-A54A7E597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4335" y="2209609"/>
            <a:ext cx="1484665" cy="5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CD21869C-E9B7-28B8-92C0-73019B7860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1684" y="3874896"/>
            <a:ext cx="3278841" cy="1728698"/>
          </a:xfrm>
          <a:prstGeom prst="rect">
            <a:avLst/>
          </a:prstGeom>
        </p:spPr>
      </p:pic>
      <p:sp>
        <p:nvSpPr>
          <p:cNvPr id="13" name="Text 4">
            <a:extLst>
              <a:ext uri="{FF2B5EF4-FFF2-40B4-BE49-F238E27FC236}">
                <a16:creationId xmlns:a16="http://schemas.microsoft.com/office/drawing/2014/main" id="{EB077D18-8453-07BD-A13E-5085B44ED1AB}"/>
              </a:ext>
            </a:extLst>
          </p:cNvPr>
          <p:cNvSpPr/>
          <p:nvPr/>
        </p:nvSpPr>
        <p:spPr>
          <a:xfrm>
            <a:off x="8021347" y="5997464"/>
            <a:ext cx="2429269" cy="1141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Project Manager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Ms. </a:t>
            </a:r>
            <a:r>
              <a:rPr lang="en-US" sz="20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Eimante</a:t>
            </a: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Vaitekunaite</a:t>
            </a:r>
            <a:endParaRPr lang="en-US" sz="20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20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8"/>
              </a:rPr>
              <a:t>e.vaitekunaite@cpva.lt</a:t>
            </a: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endParaRPr lang="en-US" sz="2000" dirty="0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A9A03F4B-1FD4-95C3-0633-E0E4E18FFC2D}"/>
              </a:ext>
            </a:extLst>
          </p:cNvPr>
          <p:cNvSpPr/>
          <p:nvPr/>
        </p:nvSpPr>
        <p:spPr>
          <a:xfrm>
            <a:off x="11300189" y="6001726"/>
            <a:ext cx="2429269" cy="1141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Project </a:t>
            </a:r>
            <a:r>
              <a:rPr lang="en-US" sz="200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Financial Officer</a:t>
            </a:r>
            <a:endParaRPr lang="en-US" sz="20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Ms. Jone </a:t>
            </a:r>
            <a:r>
              <a:rPr lang="en-US" sz="20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Sarkuviene</a:t>
            </a:r>
            <a:endParaRPr lang="en-US" sz="20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4DDED8D-9A1A-261E-AC26-8A1422F5D7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38274" y="7356979"/>
            <a:ext cx="3592125" cy="83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27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3356</TotalTime>
  <Words>3680</Words>
  <Application>Microsoft Office PowerPoint</Application>
  <PresentationFormat>Custom</PresentationFormat>
  <Paragraphs>524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Lato</vt:lpstr>
      <vt:lpstr>Lato Light</vt:lpstr>
      <vt:lpstr>DM Sans</vt:lpstr>
      <vt:lpstr>Wingdings</vt:lpstr>
      <vt:lpstr>Arial</vt:lpstr>
      <vt:lpstr>Loto</vt:lpstr>
      <vt:lpstr>Josefin Sans</vt:lpstr>
      <vt:lpstr>Lato Bold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Eimantė Vaitekūnaitė</cp:lastModifiedBy>
  <cp:revision>69</cp:revision>
  <dcterms:created xsi:type="dcterms:W3CDTF">2025-10-29T15:44:40Z</dcterms:created>
  <dcterms:modified xsi:type="dcterms:W3CDTF">2025-11-19T13:23:55Z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